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308" r:id="rId3"/>
    <p:sldId id="271" r:id="rId4"/>
    <p:sldId id="259" r:id="rId5"/>
    <p:sldId id="260" r:id="rId6"/>
    <p:sldId id="270" r:id="rId7"/>
    <p:sldId id="272" r:id="rId8"/>
    <p:sldId id="273" r:id="rId9"/>
    <p:sldId id="276" r:id="rId10"/>
    <p:sldId id="277" r:id="rId11"/>
    <p:sldId id="274" r:id="rId12"/>
    <p:sldId id="278" r:id="rId13"/>
    <p:sldId id="279" r:id="rId14"/>
    <p:sldId id="280" r:id="rId15"/>
    <p:sldId id="281" r:id="rId16"/>
    <p:sldId id="285" r:id="rId17"/>
    <p:sldId id="275" r:id="rId18"/>
    <p:sldId id="262" r:id="rId19"/>
    <p:sldId id="263" r:id="rId20"/>
    <p:sldId id="286" r:id="rId21"/>
    <p:sldId id="265" r:id="rId22"/>
    <p:sldId id="266" r:id="rId23"/>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25" autoAdjust="0"/>
    <p:restoredTop sz="94660"/>
  </p:normalViewPr>
  <p:slideViewPr>
    <p:cSldViewPr snapToGrid="0">
      <p:cViewPr varScale="1">
        <p:scale>
          <a:sx n="76" d="100"/>
          <a:sy n="76" d="100"/>
        </p:scale>
        <p:origin x="636" y="9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editar el estilo de subtítulo del patrón</a:t>
            </a:r>
          </a:p>
        </p:txBody>
      </p:sp>
      <p:sp>
        <p:nvSpPr>
          <p:cNvPr id="4" name="Marcador de fecha 3"/>
          <p:cNvSpPr>
            <a:spLocks noGrp="1"/>
          </p:cNvSpPr>
          <p:nvPr>
            <p:ph type="dt" sz="half" idx="10"/>
          </p:nvPr>
        </p:nvSpPr>
        <p:spPr/>
        <p:txBody>
          <a:bodyPr/>
          <a:lstStyle/>
          <a:p>
            <a:fld id="{D9CD6EEF-1CE7-4724-9BAC-8F1A4FF1457E}" type="datetimeFigureOut">
              <a:rPr lang="es-ES" smtClean="0"/>
              <a:t>11/10/2022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7BC5127E-65AB-45E4-B18E-47763B8FB37F}" type="slidenum">
              <a:rPr lang="es-ES" smtClean="0"/>
              <a:t>‹Nº›</a:t>
            </a:fld>
            <a:endParaRPr lang="es-ES"/>
          </a:p>
        </p:txBody>
      </p:sp>
    </p:spTree>
    <p:extLst>
      <p:ext uri="{BB962C8B-B14F-4D97-AF65-F5344CB8AC3E}">
        <p14:creationId xmlns:p14="http://schemas.microsoft.com/office/powerpoint/2010/main" val="9406826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texto vertical 2"/>
          <p:cNvSpPr>
            <a:spLocks noGrp="1"/>
          </p:cNvSpPr>
          <p:nvPr>
            <p:ph type="body" orient="vert" idx="1"/>
          </p:nvPr>
        </p:nvSpPr>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fld id="{D9CD6EEF-1CE7-4724-9BAC-8F1A4FF1457E}" type="datetimeFigureOut">
              <a:rPr lang="es-ES" smtClean="0"/>
              <a:t>11/10/2022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7BC5127E-65AB-45E4-B18E-47763B8FB37F}" type="slidenum">
              <a:rPr lang="es-ES" smtClean="0"/>
              <a:t>‹Nº›</a:t>
            </a:fld>
            <a:endParaRPr lang="es-ES"/>
          </a:p>
        </p:txBody>
      </p:sp>
    </p:spTree>
    <p:extLst>
      <p:ext uri="{BB962C8B-B14F-4D97-AF65-F5344CB8AC3E}">
        <p14:creationId xmlns:p14="http://schemas.microsoft.com/office/powerpoint/2010/main" val="40097107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fld id="{D9CD6EEF-1CE7-4724-9BAC-8F1A4FF1457E}" type="datetimeFigureOut">
              <a:rPr lang="es-ES" smtClean="0"/>
              <a:t>11/10/2022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7BC5127E-65AB-45E4-B18E-47763B8FB37F}" type="slidenum">
              <a:rPr lang="es-ES" smtClean="0"/>
              <a:t>‹Nº›</a:t>
            </a:fld>
            <a:endParaRPr lang="es-ES"/>
          </a:p>
        </p:txBody>
      </p:sp>
    </p:spTree>
    <p:extLst>
      <p:ext uri="{BB962C8B-B14F-4D97-AF65-F5344CB8AC3E}">
        <p14:creationId xmlns:p14="http://schemas.microsoft.com/office/powerpoint/2010/main" val="13421802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contenido 2"/>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fld id="{D9CD6EEF-1CE7-4724-9BAC-8F1A4FF1457E}" type="datetimeFigureOut">
              <a:rPr lang="es-ES" smtClean="0"/>
              <a:t>11/10/2022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7BC5127E-65AB-45E4-B18E-47763B8FB37F}" type="slidenum">
              <a:rPr lang="es-ES" smtClean="0"/>
              <a:t>‹Nº›</a:t>
            </a:fld>
            <a:endParaRPr lang="es-ES"/>
          </a:p>
        </p:txBody>
      </p:sp>
    </p:spTree>
    <p:extLst>
      <p:ext uri="{BB962C8B-B14F-4D97-AF65-F5344CB8AC3E}">
        <p14:creationId xmlns:p14="http://schemas.microsoft.com/office/powerpoint/2010/main" val="27554826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el estilo de texto del patrón</a:t>
            </a:r>
          </a:p>
        </p:txBody>
      </p:sp>
      <p:sp>
        <p:nvSpPr>
          <p:cNvPr id="4" name="Marcador de fecha 3"/>
          <p:cNvSpPr>
            <a:spLocks noGrp="1"/>
          </p:cNvSpPr>
          <p:nvPr>
            <p:ph type="dt" sz="half" idx="10"/>
          </p:nvPr>
        </p:nvSpPr>
        <p:spPr/>
        <p:txBody>
          <a:bodyPr/>
          <a:lstStyle/>
          <a:p>
            <a:fld id="{D9CD6EEF-1CE7-4724-9BAC-8F1A4FF1457E}" type="datetimeFigureOut">
              <a:rPr lang="es-ES" smtClean="0"/>
              <a:t>11/10/2022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7BC5127E-65AB-45E4-B18E-47763B8FB37F}" type="slidenum">
              <a:rPr lang="es-ES" smtClean="0"/>
              <a:t>‹Nº›</a:t>
            </a:fld>
            <a:endParaRPr lang="es-ES"/>
          </a:p>
        </p:txBody>
      </p:sp>
    </p:spTree>
    <p:extLst>
      <p:ext uri="{BB962C8B-B14F-4D97-AF65-F5344CB8AC3E}">
        <p14:creationId xmlns:p14="http://schemas.microsoft.com/office/powerpoint/2010/main" val="2898588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contenido 2"/>
          <p:cNvSpPr>
            <a:spLocks noGrp="1"/>
          </p:cNvSpPr>
          <p:nvPr>
            <p:ph sz="half" idx="1"/>
          </p:nvPr>
        </p:nvSpPr>
        <p:spPr>
          <a:xfrm>
            <a:off x="838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p:cNvSpPr>
            <a:spLocks noGrp="1"/>
          </p:cNvSpPr>
          <p:nvPr>
            <p:ph sz="half" idx="2"/>
          </p:nvPr>
        </p:nvSpPr>
        <p:spPr>
          <a:xfrm>
            <a:off x="6172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p:cNvSpPr>
            <a:spLocks noGrp="1"/>
          </p:cNvSpPr>
          <p:nvPr>
            <p:ph type="dt" sz="half" idx="10"/>
          </p:nvPr>
        </p:nvSpPr>
        <p:spPr/>
        <p:txBody>
          <a:bodyPr/>
          <a:lstStyle/>
          <a:p>
            <a:fld id="{D9CD6EEF-1CE7-4724-9BAC-8F1A4FF1457E}" type="datetimeFigureOut">
              <a:rPr lang="es-ES" smtClean="0"/>
              <a:t>11/10/2022</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7BC5127E-65AB-45E4-B18E-47763B8FB37F}" type="slidenum">
              <a:rPr lang="es-ES" smtClean="0"/>
              <a:t>‹Nº›</a:t>
            </a:fld>
            <a:endParaRPr lang="es-ES"/>
          </a:p>
        </p:txBody>
      </p:sp>
    </p:spTree>
    <p:extLst>
      <p:ext uri="{BB962C8B-B14F-4D97-AF65-F5344CB8AC3E}">
        <p14:creationId xmlns:p14="http://schemas.microsoft.com/office/powerpoint/2010/main" val="16098333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p:cNvSpPr>
            <a:spLocks noGrp="1"/>
          </p:cNvSpPr>
          <p:nvPr>
            <p:ph type="dt" sz="half" idx="10"/>
          </p:nvPr>
        </p:nvSpPr>
        <p:spPr/>
        <p:txBody>
          <a:bodyPr/>
          <a:lstStyle/>
          <a:p>
            <a:fld id="{D9CD6EEF-1CE7-4724-9BAC-8F1A4FF1457E}" type="datetimeFigureOut">
              <a:rPr lang="es-ES" smtClean="0"/>
              <a:t>11/10/2022</a:t>
            </a:fld>
            <a:endParaRPr lang="es-ES"/>
          </a:p>
        </p:txBody>
      </p:sp>
      <p:sp>
        <p:nvSpPr>
          <p:cNvPr id="8" name="Marcador de pie de página 7"/>
          <p:cNvSpPr>
            <a:spLocks noGrp="1"/>
          </p:cNvSpPr>
          <p:nvPr>
            <p:ph type="ftr" sz="quarter" idx="11"/>
          </p:nvPr>
        </p:nvSpPr>
        <p:spPr/>
        <p:txBody>
          <a:bodyPr/>
          <a:lstStyle/>
          <a:p>
            <a:endParaRPr lang="es-ES"/>
          </a:p>
        </p:txBody>
      </p:sp>
      <p:sp>
        <p:nvSpPr>
          <p:cNvPr id="9" name="Marcador de número de diapositiva 8"/>
          <p:cNvSpPr>
            <a:spLocks noGrp="1"/>
          </p:cNvSpPr>
          <p:nvPr>
            <p:ph type="sldNum" sz="quarter" idx="12"/>
          </p:nvPr>
        </p:nvSpPr>
        <p:spPr/>
        <p:txBody>
          <a:bodyPr/>
          <a:lstStyle/>
          <a:p>
            <a:fld id="{7BC5127E-65AB-45E4-B18E-47763B8FB37F}" type="slidenum">
              <a:rPr lang="es-ES" smtClean="0"/>
              <a:t>‹Nº›</a:t>
            </a:fld>
            <a:endParaRPr lang="es-ES"/>
          </a:p>
        </p:txBody>
      </p:sp>
    </p:spTree>
    <p:extLst>
      <p:ext uri="{BB962C8B-B14F-4D97-AF65-F5344CB8AC3E}">
        <p14:creationId xmlns:p14="http://schemas.microsoft.com/office/powerpoint/2010/main" val="6745673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fecha 2"/>
          <p:cNvSpPr>
            <a:spLocks noGrp="1"/>
          </p:cNvSpPr>
          <p:nvPr>
            <p:ph type="dt" sz="half" idx="10"/>
          </p:nvPr>
        </p:nvSpPr>
        <p:spPr/>
        <p:txBody>
          <a:bodyPr/>
          <a:lstStyle/>
          <a:p>
            <a:fld id="{D9CD6EEF-1CE7-4724-9BAC-8F1A4FF1457E}" type="datetimeFigureOut">
              <a:rPr lang="es-ES" smtClean="0"/>
              <a:t>11/10/2022</a:t>
            </a:fld>
            <a:endParaRPr lang="es-ES"/>
          </a:p>
        </p:txBody>
      </p:sp>
      <p:sp>
        <p:nvSpPr>
          <p:cNvPr id="4" name="Marcador de pie de página 3"/>
          <p:cNvSpPr>
            <a:spLocks noGrp="1"/>
          </p:cNvSpPr>
          <p:nvPr>
            <p:ph type="ftr" sz="quarter" idx="11"/>
          </p:nvPr>
        </p:nvSpPr>
        <p:spPr/>
        <p:txBody>
          <a:bodyPr/>
          <a:lstStyle/>
          <a:p>
            <a:endParaRPr lang="es-ES"/>
          </a:p>
        </p:txBody>
      </p:sp>
      <p:sp>
        <p:nvSpPr>
          <p:cNvPr id="5" name="Marcador de número de diapositiva 4"/>
          <p:cNvSpPr>
            <a:spLocks noGrp="1"/>
          </p:cNvSpPr>
          <p:nvPr>
            <p:ph type="sldNum" sz="quarter" idx="12"/>
          </p:nvPr>
        </p:nvSpPr>
        <p:spPr/>
        <p:txBody>
          <a:bodyPr/>
          <a:lstStyle/>
          <a:p>
            <a:fld id="{7BC5127E-65AB-45E4-B18E-47763B8FB37F}" type="slidenum">
              <a:rPr lang="es-ES" smtClean="0"/>
              <a:t>‹Nº›</a:t>
            </a:fld>
            <a:endParaRPr lang="es-ES"/>
          </a:p>
        </p:txBody>
      </p:sp>
    </p:spTree>
    <p:extLst>
      <p:ext uri="{BB962C8B-B14F-4D97-AF65-F5344CB8AC3E}">
        <p14:creationId xmlns:p14="http://schemas.microsoft.com/office/powerpoint/2010/main" val="38032061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D9CD6EEF-1CE7-4724-9BAC-8F1A4FF1457E}" type="datetimeFigureOut">
              <a:rPr lang="es-ES" smtClean="0"/>
              <a:t>11/10/2022</a:t>
            </a:fld>
            <a:endParaRPr lang="es-ES"/>
          </a:p>
        </p:txBody>
      </p:sp>
      <p:sp>
        <p:nvSpPr>
          <p:cNvPr id="3" name="Marcador de pie de página 2"/>
          <p:cNvSpPr>
            <a:spLocks noGrp="1"/>
          </p:cNvSpPr>
          <p:nvPr>
            <p:ph type="ftr" sz="quarter" idx="11"/>
          </p:nvPr>
        </p:nvSpPr>
        <p:spPr/>
        <p:txBody>
          <a:bodyPr/>
          <a:lstStyle/>
          <a:p>
            <a:endParaRPr lang="es-ES"/>
          </a:p>
        </p:txBody>
      </p:sp>
      <p:sp>
        <p:nvSpPr>
          <p:cNvPr id="4" name="Marcador de número de diapositiva 3"/>
          <p:cNvSpPr>
            <a:spLocks noGrp="1"/>
          </p:cNvSpPr>
          <p:nvPr>
            <p:ph type="sldNum" sz="quarter" idx="12"/>
          </p:nvPr>
        </p:nvSpPr>
        <p:spPr/>
        <p:txBody>
          <a:bodyPr/>
          <a:lstStyle/>
          <a:p>
            <a:fld id="{7BC5127E-65AB-45E4-B18E-47763B8FB37F}" type="slidenum">
              <a:rPr lang="es-ES" smtClean="0"/>
              <a:t>‹Nº›</a:t>
            </a:fld>
            <a:endParaRPr lang="es-ES"/>
          </a:p>
        </p:txBody>
      </p:sp>
    </p:spTree>
    <p:extLst>
      <p:ext uri="{BB962C8B-B14F-4D97-AF65-F5344CB8AC3E}">
        <p14:creationId xmlns:p14="http://schemas.microsoft.com/office/powerpoint/2010/main" val="16687590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Marcador de fecha 4"/>
          <p:cNvSpPr>
            <a:spLocks noGrp="1"/>
          </p:cNvSpPr>
          <p:nvPr>
            <p:ph type="dt" sz="half" idx="10"/>
          </p:nvPr>
        </p:nvSpPr>
        <p:spPr/>
        <p:txBody>
          <a:bodyPr/>
          <a:lstStyle/>
          <a:p>
            <a:fld id="{D9CD6EEF-1CE7-4724-9BAC-8F1A4FF1457E}" type="datetimeFigureOut">
              <a:rPr lang="es-ES" smtClean="0"/>
              <a:t>11/10/2022</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7BC5127E-65AB-45E4-B18E-47763B8FB37F}" type="slidenum">
              <a:rPr lang="es-ES" smtClean="0"/>
              <a:t>‹Nº›</a:t>
            </a:fld>
            <a:endParaRPr lang="es-ES"/>
          </a:p>
        </p:txBody>
      </p:sp>
    </p:spTree>
    <p:extLst>
      <p:ext uri="{BB962C8B-B14F-4D97-AF65-F5344CB8AC3E}">
        <p14:creationId xmlns:p14="http://schemas.microsoft.com/office/powerpoint/2010/main" val="26320078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Marcador de fecha 4"/>
          <p:cNvSpPr>
            <a:spLocks noGrp="1"/>
          </p:cNvSpPr>
          <p:nvPr>
            <p:ph type="dt" sz="half" idx="10"/>
          </p:nvPr>
        </p:nvSpPr>
        <p:spPr/>
        <p:txBody>
          <a:bodyPr/>
          <a:lstStyle/>
          <a:p>
            <a:fld id="{D9CD6EEF-1CE7-4724-9BAC-8F1A4FF1457E}" type="datetimeFigureOut">
              <a:rPr lang="es-ES" smtClean="0"/>
              <a:t>11/10/2022</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7BC5127E-65AB-45E4-B18E-47763B8FB37F}" type="slidenum">
              <a:rPr lang="es-ES" smtClean="0"/>
              <a:t>‹Nº›</a:t>
            </a:fld>
            <a:endParaRPr lang="es-ES"/>
          </a:p>
        </p:txBody>
      </p:sp>
    </p:spTree>
    <p:extLst>
      <p:ext uri="{BB962C8B-B14F-4D97-AF65-F5344CB8AC3E}">
        <p14:creationId xmlns:p14="http://schemas.microsoft.com/office/powerpoint/2010/main" val="32535185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CD6EEF-1CE7-4724-9BAC-8F1A4FF1457E}" type="datetimeFigureOut">
              <a:rPr lang="es-ES" smtClean="0"/>
              <a:t>11/10/2022</a:t>
            </a:fld>
            <a:endParaRPr lang="es-ES"/>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C5127E-65AB-45E4-B18E-47763B8FB37F}" type="slidenum">
              <a:rPr lang="es-ES" smtClean="0"/>
              <a:t>‹Nº›</a:t>
            </a:fld>
            <a:endParaRPr lang="es-ES"/>
          </a:p>
        </p:txBody>
      </p:sp>
    </p:spTree>
    <p:extLst>
      <p:ext uri="{BB962C8B-B14F-4D97-AF65-F5344CB8AC3E}">
        <p14:creationId xmlns:p14="http://schemas.microsoft.com/office/powerpoint/2010/main" val="4553526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3.emf"/></Relationships>
</file>

<file path=ppt/slides/_rels/slide1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emf"/><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1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3.em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hyperlink" Target="https://www.uma.es/facultad-de-derecho/" TargetMode="External"/><Relationship Id="rId2" Type="http://schemas.openxmlformats.org/officeDocument/2006/relationships/image" Target="../media/image3.emf"/><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hyperlink" Target="https://www.uma.es/facultad-de-derecho/info/120316/futuros-estudiantes/"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n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8551" y="1040366"/>
            <a:ext cx="11068050" cy="4411409"/>
          </a:xfrm>
          <a:prstGeom prst="rect">
            <a:avLst/>
          </a:prstGeom>
        </p:spPr>
      </p:pic>
      <p:pic>
        <p:nvPicPr>
          <p:cNvPr id="12" name="Imagen 11"/>
          <p:cNvPicPr>
            <a:picLocks noChangeAspect="1"/>
          </p:cNvPicPr>
          <p:nvPr/>
        </p:nvPicPr>
        <p:blipFill rotWithShape="1">
          <a:blip r:embed="rId3" cstate="print">
            <a:extLst>
              <a:ext uri="{28A0092B-C50C-407E-A947-70E740481C1C}">
                <a14:useLocalDpi xmlns:a14="http://schemas.microsoft.com/office/drawing/2010/main" val="0"/>
              </a:ext>
            </a:extLst>
          </a:blip>
          <a:srcRect l="9310" r="9639"/>
          <a:stretch/>
        </p:blipFill>
        <p:spPr>
          <a:xfrm>
            <a:off x="4131523" y="5591478"/>
            <a:ext cx="4198672" cy="1029947"/>
          </a:xfrm>
          <a:prstGeom prst="rect">
            <a:avLst/>
          </a:prstGeom>
        </p:spPr>
      </p:pic>
      <p:pic>
        <p:nvPicPr>
          <p:cNvPr id="13" name="Imagen 12"/>
          <p:cNvPicPr>
            <a:picLocks noChangeAspect="1"/>
          </p:cNvPicPr>
          <p:nvPr/>
        </p:nvPicPr>
        <p:blipFill>
          <a:blip r:embed="rId4"/>
          <a:stretch>
            <a:fillRect/>
          </a:stretch>
        </p:blipFill>
        <p:spPr>
          <a:xfrm>
            <a:off x="594790" y="280435"/>
            <a:ext cx="11075572" cy="620229"/>
          </a:xfrm>
          <a:prstGeom prst="rect">
            <a:avLst/>
          </a:prstGeom>
        </p:spPr>
      </p:pic>
    </p:spTree>
    <p:extLst>
      <p:ext uri="{BB962C8B-B14F-4D97-AF65-F5344CB8AC3E}">
        <p14:creationId xmlns:p14="http://schemas.microsoft.com/office/powerpoint/2010/main" val="33059854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n 12"/>
          <p:cNvPicPr>
            <a:picLocks noChangeAspect="1"/>
          </p:cNvPicPr>
          <p:nvPr/>
        </p:nvPicPr>
        <p:blipFill>
          <a:blip r:embed="rId2"/>
          <a:stretch>
            <a:fillRect/>
          </a:stretch>
        </p:blipFill>
        <p:spPr>
          <a:xfrm>
            <a:off x="594790" y="280435"/>
            <a:ext cx="11075572" cy="620229"/>
          </a:xfrm>
          <a:prstGeom prst="rect">
            <a:avLst/>
          </a:prstGeom>
        </p:spPr>
      </p:pic>
      <p:sp>
        <p:nvSpPr>
          <p:cNvPr id="2" name="Rectángulo 1"/>
          <p:cNvSpPr/>
          <p:nvPr/>
        </p:nvSpPr>
        <p:spPr>
          <a:xfrm>
            <a:off x="480923" y="1154606"/>
            <a:ext cx="11303306" cy="5201424"/>
          </a:xfrm>
          <a:prstGeom prst="rect">
            <a:avLst/>
          </a:prstGeom>
        </p:spPr>
        <p:txBody>
          <a:bodyPr wrap="square">
            <a:spAutoFit/>
          </a:bodyPr>
          <a:lstStyle/>
          <a:p>
            <a:pPr marR="4800" lvl="0"/>
            <a:r>
              <a:rPr lang="es-ES" sz="2800" b="1" dirty="0">
                <a:solidFill>
                  <a:srgbClr val="002060"/>
                </a:solidFill>
                <a:latin typeface="Calibri" panose="020F0502020204030204" pitchFamily="34" charset="0"/>
              </a:rPr>
              <a:t>GRADUADO/A EN DERECHO</a:t>
            </a:r>
            <a:r>
              <a:rPr lang="es-ES" sz="2800" b="1" dirty="0">
                <a:solidFill>
                  <a:srgbClr val="00AFEF"/>
                </a:solidFill>
                <a:latin typeface="Calibri" panose="020F0502020204030204" pitchFamily="34" charset="0"/>
              </a:rPr>
              <a:t>				        Salidas profesionales </a:t>
            </a:r>
            <a:endParaRPr lang="es-ES" sz="1200" b="1" dirty="0">
              <a:solidFill>
                <a:srgbClr val="00AFEF"/>
              </a:solidFill>
              <a:latin typeface="Calibri" panose="020F0502020204030204" pitchFamily="34" charset="0"/>
            </a:endParaRPr>
          </a:p>
          <a:p>
            <a:pPr marR="4800">
              <a:spcBef>
                <a:spcPts val="600"/>
              </a:spcBef>
            </a:pPr>
            <a:endParaRPr lang="es-ES" sz="1200" b="0" i="0" u="none" strike="noStrike" baseline="0" dirty="0">
              <a:solidFill>
                <a:srgbClr val="00AFEF"/>
              </a:solidFill>
              <a:latin typeface="Calibri" panose="020F0502020204030204" pitchFamily="34" charset="0"/>
            </a:endParaRPr>
          </a:p>
          <a:p>
            <a:pPr marR="4820" algn="just">
              <a:spcBef>
                <a:spcPts val="600"/>
              </a:spcBef>
            </a:pPr>
            <a:r>
              <a:rPr lang="es-ES" sz="2000" b="1" dirty="0">
                <a:solidFill>
                  <a:srgbClr val="001E5E"/>
                </a:solidFill>
                <a:latin typeface="Calibri" panose="020F0502020204030204" pitchFamily="34" charset="0"/>
              </a:rPr>
              <a:t>• </a:t>
            </a:r>
            <a:r>
              <a:rPr lang="es-ES" sz="2100" b="1" dirty="0">
                <a:solidFill>
                  <a:srgbClr val="001E5E"/>
                </a:solidFill>
                <a:latin typeface="Calibri" panose="020F0502020204030204" pitchFamily="34" charset="0"/>
              </a:rPr>
              <a:t>En el ámbito especializado de la </a:t>
            </a:r>
            <a:r>
              <a:rPr lang="es-ES" sz="2100" b="1" dirty="0">
                <a:solidFill>
                  <a:srgbClr val="7030A0"/>
                </a:solidFill>
                <a:latin typeface="Calibri" panose="020F0502020204030204" pitchFamily="34" charset="0"/>
              </a:rPr>
              <a:t>Seguridad</a:t>
            </a:r>
            <a:r>
              <a:rPr lang="es-ES" sz="2100" b="1" dirty="0">
                <a:solidFill>
                  <a:srgbClr val="001E5E"/>
                </a:solidFill>
                <a:latin typeface="Calibri" panose="020F0502020204030204" pitchFamily="34" charset="0"/>
              </a:rPr>
              <a:t>, también podrías acceder a los </a:t>
            </a:r>
            <a:r>
              <a:rPr lang="es-ES" sz="2100" b="1" dirty="0">
                <a:solidFill>
                  <a:srgbClr val="C00000"/>
                </a:solidFill>
                <a:latin typeface="Calibri" panose="020F0502020204030204" pitchFamily="34" charset="0"/>
              </a:rPr>
              <a:t>Cuerpos y Fuerzas de Seguridad del Estado </a:t>
            </a:r>
            <a:r>
              <a:rPr lang="es-ES" sz="2100" b="1" dirty="0">
                <a:solidFill>
                  <a:srgbClr val="001E5E"/>
                </a:solidFill>
                <a:latin typeface="Calibri" panose="020F0502020204030204" pitchFamily="34" charset="0"/>
              </a:rPr>
              <a:t>(Escala ejecutiva) y a las </a:t>
            </a:r>
            <a:r>
              <a:rPr lang="es-ES" sz="2100" b="1" dirty="0">
                <a:solidFill>
                  <a:srgbClr val="C00000"/>
                </a:solidFill>
                <a:latin typeface="Calibri" panose="020F0502020204030204" pitchFamily="34" charset="0"/>
              </a:rPr>
              <a:t>Fuerzas Armadas </a:t>
            </a:r>
            <a:r>
              <a:rPr lang="es-ES" sz="2100" b="1" dirty="0">
                <a:solidFill>
                  <a:srgbClr val="001E5E"/>
                </a:solidFill>
                <a:latin typeface="Calibri" panose="020F0502020204030204" pitchFamily="34" charset="0"/>
              </a:rPr>
              <a:t>(Cuerpo jurídico y escala ejecutiva), dentro del sector público; o bien, ser </a:t>
            </a:r>
            <a:r>
              <a:rPr lang="es-ES" sz="2100" b="1" dirty="0">
                <a:solidFill>
                  <a:srgbClr val="C00000"/>
                </a:solidFill>
                <a:latin typeface="Calibri" panose="020F0502020204030204" pitchFamily="34" charset="0"/>
              </a:rPr>
              <a:t>Detective privado</a:t>
            </a:r>
            <a:r>
              <a:rPr lang="es-ES" sz="2100" b="1" dirty="0">
                <a:solidFill>
                  <a:srgbClr val="7030A0"/>
                </a:solidFill>
                <a:latin typeface="Calibri" panose="020F0502020204030204" pitchFamily="34" charset="0"/>
              </a:rPr>
              <a:t>.</a:t>
            </a:r>
          </a:p>
          <a:p>
            <a:pPr marR="4820" algn="just">
              <a:spcBef>
                <a:spcPts val="600"/>
              </a:spcBef>
            </a:pPr>
            <a:r>
              <a:rPr lang="es-ES" sz="2100" b="1" dirty="0">
                <a:solidFill>
                  <a:srgbClr val="001E5E"/>
                </a:solidFill>
                <a:latin typeface="Calibri" panose="020F0502020204030204" pitchFamily="34" charset="0"/>
              </a:rPr>
              <a:t>• En el caso de que decidas ser Abogado o Procurador, podrás formar parte de un </a:t>
            </a:r>
            <a:r>
              <a:rPr lang="es-ES" sz="2100" b="1" dirty="0">
                <a:solidFill>
                  <a:srgbClr val="C00000"/>
                </a:solidFill>
                <a:latin typeface="Calibri" panose="020F0502020204030204" pitchFamily="34" charset="0"/>
              </a:rPr>
              <a:t>bufete </a:t>
            </a:r>
            <a:r>
              <a:rPr lang="es-ES" sz="2100" b="1" dirty="0">
                <a:solidFill>
                  <a:srgbClr val="001E5E"/>
                </a:solidFill>
                <a:latin typeface="Calibri" panose="020F0502020204030204" pitchFamily="34" charset="0"/>
              </a:rPr>
              <a:t>con varios profesionales, o bien crear el tuyo propio.</a:t>
            </a:r>
          </a:p>
          <a:p>
            <a:pPr marR="4820" algn="just">
              <a:spcBef>
                <a:spcPts val="1200"/>
              </a:spcBef>
            </a:pPr>
            <a:r>
              <a:rPr lang="es-ES" sz="2100" b="1" dirty="0">
                <a:solidFill>
                  <a:srgbClr val="001E5E"/>
                </a:solidFill>
                <a:latin typeface="Calibri" panose="020F0502020204030204" pitchFamily="34" charset="0"/>
              </a:rPr>
              <a:t>• Además, también tienes la posibilidad de trabajar para empresas privadas en puestos de trabajo </a:t>
            </a:r>
            <a:r>
              <a:rPr lang="es-ES" sz="2100" b="1" dirty="0">
                <a:solidFill>
                  <a:srgbClr val="C00000"/>
                </a:solidFill>
                <a:latin typeface="Calibri" panose="020F0502020204030204" pitchFamily="34" charset="0"/>
              </a:rPr>
              <a:t>técnico o directivo</a:t>
            </a:r>
            <a:r>
              <a:rPr lang="es-ES" sz="2100" b="1" dirty="0">
                <a:solidFill>
                  <a:srgbClr val="001E5E"/>
                </a:solidFill>
                <a:latin typeface="Calibri" panose="020F0502020204030204" pitchFamily="34" charset="0"/>
              </a:rPr>
              <a:t>, desarrollando tu actividad en los departamentos de asesoría jurídica, recursos humanos, prevención de riesgos laborales, etc.</a:t>
            </a:r>
          </a:p>
          <a:p>
            <a:pPr marR="159030" algn="just">
              <a:spcBef>
                <a:spcPts val="1200"/>
              </a:spcBef>
            </a:pPr>
            <a:r>
              <a:rPr lang="es-ES" sz="2100" b="1" dirty="0">
                <a:solidFill>
                  <a:srgbClr val="7030A0"/>
                </a:solidFill>
                <a:latin typeface="Calibri" panose="020F0502020204030204" pitchFamily="34" charset="0"/>
              </a:rPr>
              <a:t>En síntesis</a:t>
            </a:r>
            <a:r>
              <a:rPr lang="es-ES" sz="2100" b="1" dirty="0">
                <a:solidFill>
                  <a:srgbClr val="001E5E"/>
                </a:solidFill>
                <a:latin typeface="Calibri" panose="020F0502020204030204" pitchFamily="34" charset="0"/>
              </a:rPr>
              <a:t>:</a:t>
            </a:r>
            <a:endParaRPr lang="es-ES" sz="2100" dirty="0">
              <a:solidFill>
                <a:srgbClr val="001E5E"/>
              </a:solidFill>
              <a:latin typeface="Calibri" panose="020F0502020204030204" pitchFamily="34" charset="0"/>
            </a:endParaRPr>
          </a:p>
          <a:p>
            <a:pPr marR="4820" algn="just">
              <a:spcBef>
                <a:spcPts val="600"/>
              </a:spcBef>
            </a:pPr>
            <a:r>
              <a:rPr lang="es-ES" sz="2100" b="1" dirty="0">
                <a:solidFill>
                  <a:srgbClr val="001E5E"/>
                </a:solidFill>
                <a:latin typeface="Calibri" panose="020F0502020204030204" pitchFamily="34" charset="0"/>
              </a:rPr>
              <a:t>El Graduado o Graduada en Derecho es un profesional muy valorado por las empresas y los usuarios de servicios jurídicos, tanto por sus conocimientos y competencias como por su potencial demanda laboral, que abarca al acceso a plazas de funcionariado, dentro de las ofertas públicas de empleo.</a:t>
            </a:r>
          </a:p>
        </p:txBody>
      </p:sp>
    </p:spTree>
    <p:extLst>
      <p:ext uri="{BB962C8B-B14F-4D97-AF65-F5344CB8AC3E}">
        <p14:creationId xmlns:p14="http://schemas.microsoft.com/office/powerpoint/2010/main" val="21555546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n 12"/>
          <p:cNvPicPr>
            <a:picLocks noChangeAspect="1"/>
          </p:cNvPicPr>
          <p:nvPr/>
        </p:nvPicPr>
        <p:blipFill>
          <a:blip r:embed="rId2"/>
          <a:stretch>
            <a:fillRect/>
          </a:stretch>
        </p:blipFill>
        <p:spPr>
          <a:xfrm>
            <a:off x="594790" y="280435"/>
            <a:ext cx="11075572" cy="620229"/>
          </a:xfrm>
          <a:prstGeom prst="rect">
            <a:avLst/>
          </a:prstGeom>
        </p:spPr>
      </p:pic>
      <p:pic>
        <p:nvPicPr>
          <p:cNvPr id="2" name="Imagen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7279" y="2193907"/>
            <a:ext cx="5852160" cy="3904488"/>
          </a:xfrm>
          <a:prstGeom prst="rect">
            <a:avLst/>
          </a:prstGeom>
        </p:spPr>
      </p:pic>
      <p:pic>
        <p:nvPicPr>
          <p:cNvPr id="3" name="Imagen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32575" y="2193907"/>
            <a:ext cx="5852160" cy="3904488"/>
          </a:xfrm>
          <a:prstGeom prst="rect">
            <a:avLst/>
          </a:prstGeom>
        </p:spPr>
      </p:pic>
      <p:sp>
        <p:nvSpPr>
          <p:cNvPr id="4" name="Rectángulo 3"/>
          <p:cNvSpPr/>
          <p:nvPr/>
        </p:nvSpPr>
        <p:spPr>
          <a:xfrm>
            <a:off x="4879806" y="1346135"/>
            <a:ext cx="2505539" cy="646331"/>
          </a:xfrm>
          <a:prstGeom prst="rect">
            <a:avLst/>
          </a:prstGeom>
        </p:spPr>
        <p:txBody>
          <a:bodyPr wrap="square">
            <a:spAutoFit/>
          </a:bodyPr>
          <a:lstStyle/>
          <a:p>
            <a:r>
              <a:rPr lang="es-ES" sz="3600" b="1" dirty="0">
                <a:solidFill>
                  <a:srgbClr val="00AFEF"/>
                </a:solidFill>
                <a:latin typeface="Calibri" panose="020F0502020204030204" pitchFamily="34" charset="0"/>
              </a:rPr>
              <a:t>Aula Magna</a:t>
            </a:r>
            <a:endParaRPr lang="es-ES" sz="3600" dirty="0"/>
          </a:p>
        </p:txBody>
      </p:sp>
    </p:spTree>
    <p:extLst>
      <p:ext uri="{BB962C8B-B14F-4D97-AF65-F5344CB8AC3E}">
        <p14:creationId xmlns:p14="http://schemas.microsoft.com/office/powerpoint/2010/main" val="85351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n 12"/>
          <p:cNvPicPr>
            <a:picLocks noChangeAspect="1"/>
          </p:cNvPicPr>
          <p:nvPr/>
        </p:nvPicPr>
        <p:blipFill>
          <a:blip r:embed="rId2"/>
          <a:stretch>
            <a:fillRect/>
          </a:stretch>
        </p:blipFill>
        <p:spPr>
          <a:xfrm>
            <a:off x="594790" y="280435"/>
            <a:ext cx="11075572" cy="620229"/>
          </a:xfrm>
          <a:prstGeom prst="rect">
            <a:avLst/>
          </a:prstGeom>
        </p:spPr>
      </p:pic>
      <p:sp>
        <p:nvSpPr>
          <p:cNvPr id="2" name="Rectángulo 1"/>
          <p:cNvSpPr/>
          <p:nvPr/>
        </p:nvSpPr>
        <p:spPr>
          <a:xfrm>
            <a:off x="671908" y="1087080"/>
            <a:ext cx="11075572" cy="5386090"/>
          </a:xfrm>
          <a:prstGeom prst="rect">
            <a:avLst/>
          </a:prstGeom>
        </p:spPr>
        <p:txBody>
          <a:bodyPr wrap="square">
            <a:spAutoFit/>
          </a:bodyPr>
          <a:lstStyle/>
          <a:p>
            <a:pPr marR="8450">
              <a:spcBef>
                <a:spcPts val="1200"/>
              </a:spcBef>
            </a:pPr>
            <a:r>
              <a:rPr lang="es-ES" sz="3600" b="1" dirty="0">
                <a:solidFill>
                  <a:srgbClr val="00AFEF"/>
                </a:solidFill>
                <a:latin typeface="Calibri" panose="020F0502020204030204" pitchFamily="34" charset="0"/>
              </a:rPr>
              <a:t>GRADO EN CRIMINOLOGÍA					¿Qué es? </a:t>
            </a:r>
            <a:endParaRPr lang="es-ES" sz="3600" dirty="0">
              <a:solidFill>
                <a:srgbClr val="00AFEF"/>
              </a:solidFill>
              <a:latin typeface="Calibri" panose="020F0502020204030204" pitchFamily="34" charset="0"/>
            </a:endParaRPr>
          </a:p>
          <a:p>
            <a:pPr marR="4650" algn="just">
              <a:spcBef>
                <a:spcPts val="1200"/>
              </a:spcBef>
            </a:pPr>
            <a:r>
              <a:rPr lang="es-ES" sz="2400" b="1" dirty="0">
                <a:solidFill>
                  <a:srgbClr val="001E5E"/>
                </a:solidFill>
                <a:latin typeface="Calibri" panose="020F0502020204030204" pitchFamily="34" charset="0"/>
              </a:rPr>
              <a:t>La </a:t>
            </a:r>
            <a:r>
              <a:rPr lang="es-ES" sz="2400" b="1" dirty="0">
                <a:solidFill>
                  <a:srgbClr val="7030A0"/>
                </a:solidFill>
                <a:latin typeface="Calibri" panose="020F0502020204030204" pitchFamily="34" charset="0"/>
              </a:rPr>
              <a:t>Criminología</a:t>
            </a:r>
            <a:r>
              <a:rPr lang="es-ES" sz="2400" b="1" dirty="0">
                <a:solidFill>
                  <a:srgbClr val="001E5E"/>
                </a:solidFill>
                <a:latin typeface="Calibri" panose="020F0502020204030204" pitchFamily="34" charset="0"/>
              </a:rPr>
              <a:t> es una ciencia empírica e </a:t>
            </a:r>
            <a:r>
              <a:rPr lang="es-ES" sz="2400" b="1" dirty="0">
                <a:solidFill>
                  <a:srgbClr val="002060"/>
                </a:solidFill>
                <a:latin typeface="Calibri" panose="020F0502020204030204" pitchFamily="34" charset="0"/>
              </a:rPr>
              <a:t>interdisciplinar encargada del estudio del delito, del delincuente, de la víctima y del control y reacciones sociales a la delincuencia. C</a:t>
            </a:r>
            <a:r>
              <a:rPr lang="es-ES" sz="2400" b="1" dirty="0">
                <a:solidFill>
                  <a:srgbClr val="001E5E"/>
                </a:solidFill>
                <a:latin typeface="Calibri" panose="020F0502020204030204" pitchFamily="34" charset="0"/>
              </a:rPr>
              <a:t>onstituye una herramienta básica para avanzar en el </a:t>
            </a:r>
            <a:r>
              <a:rPr lang="es-ES" sz="2400" b="1" dirty="0">
                <a:solidFill>
                  <a:srgbClr val="FF0000"/>
                </a:solidFill>
                <a:latin typeface="Calibri" panose="020F0502020204030204" pitchFamily="34" charset="0"/>
              </a:rPr>
              <a:t>conocimiento de la delincuencia</a:t>
            </a:r>
            <a:r>
              <a:rPr lang="es-ES" sz="2400" b="1" dirty="0">
                <a:solidFill>
                  <a:srgbClr val="001E5E"/>
                </a:solidFill>
                <a:latin typeface="Calibri" panose="020F0502020204030204" pitchFamily="34" charset="0"/>
              </a:rPr>
              <a:t>, y para establecer las bases de las nuevas estrategias y servicios que nuestra sociedad demanda para su reducción.</a:t>
            </a:r>
            <a:endParaRPr lang="es-ES" sz="2400" dirty="0">
              <a:solidFill>
                <a:srgbClr val="001E5E"/>
              </a:solidFill>
              <a:latin typeface="Calibri" panose="020F0502020204030204" pitchFamily="34" charset="0"/>
            </a:endParaRPr>
          </a:p>
          <a:p>
            <a:pPr marR="4650" algn="just">
              <a:spcBef>
                <a:spcPts val="1200"/>
              </a:spcBef>
            </a:pPr>
            <a:r>
              <a:rPr lang="es-ES" sz="2400" b="1" dirty="0">
                <a:solidFill>
                  <a:srgbClr val="001E5E"/>
                </a:solidFill>
                <a:latin typeface="Calibri" panose="020F0502020204030204" pitchFamily="34" charset="0"/>
              </a:rPr>
              <a:t>El </a:t>
            </a:r>
            <a:r>
              <a:rPr lang="es-ES" sz="2400" b="1" dirty="0">
                <a:solidFill>
                  <a:srgbClr val="7030A0"/>
                </a:solidFill>
                <a:latin typeface="Calibri" panose="020F0502020204030204" pitchFamily="34" charset="0"/>
              </a:rPr>
              <a:t>Graduado o Graduada en Criminología</a:t>
            </a:r>
            <a:r>
              <a:rPr lang="es-ES" sz="2400" b="1" dirty="0">
                <a:solidFill>
                  <a:srgbClr val="001E5E"/>
                </a:solidFill>
                <a:latin typeface="Calibri" panose="020F0502020204030204" pitchFamily="34" charset="0"/>
              </a:rPr>
              <a:t> es un profesional versátil, de </a:t>
            </a:r>
            <a:r>
              <a:rPr lang="es-ES" sz="2400" b="1" dirty="0">
                <a:solidFill>
                  <a:srgbClr val="FF0000"/>
                </a:solidFill>
                <a:latin typeface="Calibri" panose="020F0502020204030204" pitchFamily="34" charset="0"/>
              </a:rPr>
              <a:t>formación multidisciplinar</a:t>
            </a:r>
            <a:r>
              <a:rPr lang="es-ES" sz="2400" b="1" dirty="0">
                <a:solidFill>
                  <a:srgbClr val="001E5E"/>
                </a:solidFill>
                <a:latin typeface="Calibri" panose="020F0502020204030204" pitchFamily="34" charset="0"/>
              </a:rPr>
              <a:t>. Preparado para conocer las técnicas e instrumentos para la correcta gestión de la </a:t>
            </a:r>
            <a:r>
              <a:rPr lang="es-ES" sz="2400" b="1" dirty="0">
                <a:solidFill>
                  <a:srgbClr val="002060"/>
                </a:solidFill>
                <a:latin typeface="Calibri" panose="020F0502020204030204" pitchFamily="34" charset="0"/>
              </a:rPr>
              <a:t>prevención del delito; trabajar en equipo con otros profesionales en las vertientes de la actividad criminológica</a:t>
            </a:r>
            <a:r>
              <a:rPr lang="es-ES" sz="2400" b="1" dirty="0">
                <a:solidFill>
                  <a:srgbClr val="001E5E"/>
                </a:solidFill>
                <a:latin typeface="Calibri" panose="020F0502020204030204" pitchFamily="34" charset="0"/>
              </a:rPr>
              <a:t>; elaborar e interpretar un informe criminológico; elaborar y evaluar programas y estrategias de prevención y/o intervención de la criminalidad; y saber difundir los resultados de una investigación de su ámbito profesional.</a:t>
            </a:r>
            <a:endParaRPr lang="es-ES" sz="2400" dirty="0"/>
          </a:p>
        </p:txBody>
      </p:sp>
    </p:spTree>
    <p:extLst>
      <p:ext uri="{BB962C8B-B14F-4D97-AF65-F5344CB8AC3E}">
        <p14:creationId xmlns:p14="http://schemas.microsoft.com/office/powerpoint/2010/main" val="24898734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n 12"/>
          <p:cNvPicPr>
            <a:picLocks noChangeAspect="1"/>
          </p:cNvPicPr>
          <p:nvPr/>
        </p:nvPicPr>
        <p:blipFill>
          <a:blip r:embed="rId2"/>
          <a:stretch>
            <a:fillRect/>
          </a:stretch>
        </p:blipFill>
        <p:spPr>
          <a:xfrm>
            <a:off x="594790" y="280435"/>
            <a:ext cx="11075572" cy="620229"/>
          </a:xfrm>
          <a:prstGeom prst="rect">
            <a:avLst/>
          </a:prstGeom>
        </p:spPr>
      </p:pic>
      <p:sp>
        <p:nvSpPr>
          <p:cNvPr id="2" name="Rectángulo 1"/>
          <p:cNvSpPr/>
          <p:nvPr/>
        </p:nvSpPr>
        <p:spPr>
          <a:xfrm>
            <a:off x="594790" y="1102578"/>
            <a:ext cx="11256264" cy="5386090"/>
          </a:xfrm>
          <a:prstGeom prst="rect">
            <a:avLst/>
          </a:prstGeom>
        </p:spPr>
        <p:txBody>
          <a:bodyPr wrap="square">
            <a:spAutoFit/>
          </a:bodyPr>
          <a:lstStyle/>
          <a:p>
            <a:pPr marR="5500">
              <a:spcBef>
                <a:spcPts val="1200"/>
              </a:spcBef>
            </a:pPr>
            <a:r>
              <a:rPr lang="es-ES" sz="2800" b="1" dirty="0">
                <a:solidFill>
                  <a:srgbClr val="00AFEF"/>
                </a:solidFill>
                <a:latin typeface="Calibri" panose="020F0502020204030204" pitchFamily="34" charset="0"/>
              </a:rPr>
              <a:t>GRADUADO/A EN CRIMINOLOGÍA			       Salidas profesionales </a:t>
            </a:r>
            <a:endParaRPr lang="es-ES" sz="2200" b="1" dirty="0">
              <a:solidFill>
                <a:srgbClr val="001E5E"/>
              </a:solidFill>
              <a:latin typeface="Calibri" panose="020F0502020204030204" pitchFamily="34" charset="0"/>
            </a:endParaRPr>
          </a:p>
          <a:p>
            <a:pPr marR="12740" algn="just">
              <a:spcBef>
                <a:spcPts val="1200"/>
              </a:spcBef>
            </a:pPr>
            <a:r>
              <a:rPr lang="es-ES" sz="1900" b="1" dirty="0">
                <a:solidFill>
                  <a:srgbClr val="001E5E"/>
                </a:solidFill>
                <a:latin typeface="Calibri" panose="020F0502020204030204" pitchFamily="34" charset="0"/>
              </a:rPr>
              <a:t>El </a:t>
            </a:r>
            <a:r>
              <a:rPr lang="es-ES" sz="1900" b="1" dirty="0">
                <a:solidFill>
                  <a:srgbClr val="7030A0"/>
                </a:solidFill>
                <a:latin typeface="Calibri" panose="020F0502020204030204" pitchFamily="34" charset="0"/>
              </a:rPr>
              <a:t>Grado en Criminología</a:t>
            </a:r>
            <a:r>
              <a:rPr lang="es-ES" sz="1900" b="1" dirty="0">
                <a:solidFill>
                  <a:srgbClr val="001E5E"/>
                </a:solidFill>
                <a:latin typeface="Calibri" panose="020F0502020204030204" pitchFamily="34" charset="0"/>
              </a:rPr>
              <a:t> es una titulación reciente, que se va consolidando en variados ámbitos:</a:t>
            </a:r>
          </a:p>
          <a:p>
            <a:pPr marR="146040" algn="just">
              <a:spcBef>
                <a:spcPts val="1200"/>
              </a:spcBef>
            </a:pPr>
            <a:r>
              <a:rPr lang="es-ES" sz="1900" b="1" dirty="0">
                <a:solidFill>
                  <a:srgbClr val="001E5E"/>
                </a:solidFill>
                <a:latin typeface="Calibri" panose="020F0502020204030204" pitchFamily="34" charset="0"/>
              </a:rPr>
              <a:t>• </a:t>
            </a:r>
            <a:r>
              <a:rPr lang="es-ES" sz="1900" b="1" dirty="0">
                <a:solidFill>
                  <a:srgbClr val="7030A0"/>
                </a:solidFill>
                <a:latin typeface="Calibri" panose="020F0502020204030204" pitchFamily="34" charset="0"/>
              </a:rPr>
              <a:t>Ámbito Policial</a:t>
            </a:r>
            <a:endParaRPr lang="es-ES" sz="1900" dirty="0">
              <a:solidFill>
                <a:srgbClr val="7030A0"/>
              </a:solidFill>
              <a:latin typeface="Calibri" panose="020F0502020204030204" pitchFamily="34" charset="0"/>
            </a:endParaRPr>
          </a:p>
          <a:p>
            <a:pPr marR="4720" algn="just">
              <a:spcBef>
                <a:spcPts val="1200"/>
              </a:spcBef>
            </a:pPr>
            <a:r>
              <a:rPr lang="es-ES" sz="1900" b="1" dirty="0">
                <a:solidFill>
                  <a:srgbClr val="001E5E"/>
                </a:solidFill>
                <a:latin typeface="Calibri" panose="020F0502020204030204" pitchFamily="34" charset="0"/>
              </a:rPr>
              <a:t>Además del desarrollo de las funciones policiales, criminológicas, </a:t>
            </a:r>
            <a:r>
              <a:rPr lang="es-ES" sz="1900" b="1" dirty="0" err="1">
                <a:solidFill>
                  <a:srgbClr val="001E5E"/>
                </a:solidFill>
                <a:latin typeface="Calibri" panose="020F0502020204030204" pitchFamily="34" charset="0"/>
              </a:rPr>
              <a:t>victimológicas</a:t>
            </a:r>
            <a:r>
              <a:rPr lang="es-ES" sz="1900" b="1" dirty="0">
                <a:solidFill>
                  <a:srgbClr val="001E5E"/>
                </a:solidFill>
                <a:latin typeface="Calibri" panose="020F0502020204030204" pitchFamily="34" charset="0"/>
              </a:rPr>
              <a:t> y criminalísticas de la Administración Policial, los </a:t>
            </a:r>
            <a:r>
              <a:rPr lang="es-ES" sz="1900" b="1" dirty="0">
                <a:solidFill>
                  <a:srgbClr val="FF0000"/>
                </a:solidFill>
                <a:latin typeface="Calibri" panose="020F0502020204030204" pitchFamily="34" charset="0"/>
              </a:rPr>
              <a:t>criminólogos policiales</a:t>
            </a:r>
            <a:r>
              <a:rPr lang="es-ES" sz="1900" b="1" dirty="0">
                <a:solidFill>
                  <a:srgbClr val="001E5E"/>
                </a:solidFill>
                <a:latin typeface="Calibri" panose="020F0502020204030204" pitchFamily="34" charset="0"/>
              </a:rPr>
              <a:t>, o los que colaboren con las Fuerzas y Cuerpos de Seguridad, pueden dirigir, coordinar y formar parte de los gabinetes de </a:t>
            </a:r>
            <a:r>
              <a:rPr lang="es-ES" sz="1900" b="1" dirty="0">
                <a:solidFill>
                  <a:srgbClr val="FF0000"/>
                </a:solidFill>
                <a:latin typeface="Calibri" panose="020F0502020204030204" pitchFamily="34" charset="0"/>
              </a:rPr>
              <a:t>Policía Científica</a:t>
            </a:r>
            <a:r>
              <a:rPr lang="es-ES" sz="1900" b="1" dirty="0">
                <a:solidFill>
                  <a:srgbClr val="001E5E"/>
                </a:solidFill>
                <a:latin typeface="Calibri" panose="020F0502020204030204" pitchFamily="34" charset="0"/>
              </a:rPr>
              <a:t>, desarrollar su función en unidades especiales (como las de violencia intrafamiliar o delincuencia socioeconómica), ser capaces de conformar una verdadera </a:t>
            </a:r>
            <a:r>
              <a:rPr lang="es-ES" sz="1900" b="1" dirty="0">
                <a:solidFill>
                  <a:srgbClr val="FF0000"/>
                </a:solidFill>
                <a:latin typeface="Calibri" panose="020F0502020204030204" pitchFamily="34" charset="0"/>
              </a:rPr>
              <a:t>Policía Judicial</a:t>
            </a:r>
            <a:r>
              <a:rPr lang="es-ES" sz="1900" b="1" dirty="0">
                <a:solidFill>
                  <a:srgbClr val="001E5E"/>
                </a:solidFill>
                <a:latin typeface="Calibri" panose="020F0502020204030204" pitchFamily="34" charset="0"/>
              </a:rPr>
              <a:t>, o ser portavoces de unos gabinetes de prensa que presenten las actuaciones policiales.</a:t>
            </a:r>
            <a:endParaRPr lang="es-ES" sz="1900" dirty="0">
              <a:solidFill>
                <a:srgbClr val="001E5E"/>
              </a:solidFill>
              <a:latin typeface="Calibri" panose="020F0502020204030204" pitchFamily="34" charset="0"/>
            </a:endParaRPr>
          </a:p>
          <a:p>
            <a:pPr marR="134920" algn="just">
              <a:spcBef>
                <a:spcPts val="1200"/>
              </a:spcBef>
            </a:pPr>
            <a:r>
              <a:rPr lang="es-ES" sz="1900" b="1" dirty="0">
                <a:solidFill>
                  <a:srgbClr val="001E5E"/>
                </a:solidFill>
                <a:latin typeface="Calibri" panose="020F0502020204030204" pitchFamily="34" charset="0"/>
              </a:rPr>
              <a:t>• </a:t>
            </a:r>
            <a:r>
              <a:rPr lang="es-ES" sz="1900" b="1" dirty="0">
                <a:solidFill>
                  <a:srgbClr val="7030A0"/>
                </a:solidFill>
                <a:latin typeface="Calibri" panose="020F0502020204030204" pitchFamily="34" charset="0"/>
              </a:rPr>
              <a:t>Ámbito Penitenciario</a:t>
            </a:r>
            <a:endParaRPr lang="es-ES" sz="1900" dirty="0">
              <a:solidFill>
                <a:srgbClr val="7030A0"/>
              </a:solidFill>
              <a:latin typeface="Calibri" panose="020F0502020204030204" pitchFamily="34" charset="0"/>
            </a:endParaRPr>
          </a:p>
          <a:p>
            <a:pPr marR="4720" algn="just">
              <a:spcBef>
                <a:spcPts val="1200"/>
              </a:spcBef>
            </a:pPr>
            <a:r>
              <a:rPr lang="es-ES" sz="1900" b="1" dirty="0">
                <a:solidFill>
                  <a:srgbClr val="001E5E"/>
                </a:solidFill>
                <a:latin typeface="Calibri" panose="020F0502020204030204" pitchFamily="34" charset="0"/>
              </a:rPr>
              <a:t>El Criminólogo -formando parte de los equipos técnicos y de la </a:t>
            </a:r>
            <a:r>
              <a:rPr lang="es-ES" sz="1900" b="1" dirty="0">
                <a:solidFill>
                  <a:srgbClr val="FF0000"/>
                </a:solidFill>
                <a:latin typeface="Calibri" panose="020F0502020204030204" pitchFamily="34" charset="0"/>
              </a:rPr>
              <a:t>Junta de Tratamiento</a:t>
            </a:r>
            <a:r>
              <a:rPr lang="es-ES" sz="1900" b="1" dirty="0">
                <a:solidFill>
                  <a:srgbClr val="001E5E"/>
                </a:solidFill>
                <a:latin typeface="Calibri" panose="020F0502020204030204" pitchFamily="34" charset="0"/>
              </a:rPr>
              <a:t>- debe desempeñar las funciones de estudio de la información penal, procesal y penitenciaria del interno; realizar la valoración criminológica para clasificación y tratamiento, y la propuesta global de diagnóstico criminológico, de programación de tratamiento, y de destino; así como la redacción de informes a solicitud de autoridades judiciales, ministerio fiscal y centro directivo.</a:t>
            </a:r>
            <a:endParaRPr lang="es-ES" sz="1900" dirty="0"/>
          </a:p>
        </p:txBody>
      </p:sp>
    </p:spTree>
    <p:extLst>
      <p:ext uri="{BB962C8B-B14F-4D97-AF65-F5344CB8AC3E}">
        <p14:creationId xmlns:p14="http://schemas.microsoft.com/office/powerpoint/2010/main" val="18386578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n 12"/>
          <p:cNvPicPr>
            <a:picLocks noChangeAspect="1"/>
          </p:cNvPicPr>
          <p:nvPr/>
        </p:nvPicPr>
        <p:blipFill>
          <a:blip r:embed="rId2"/>
          <a:stretch>
            <a:fillRect/>
          </a:stretch>
        </p:blipFill>
        <p:spPr>
          <a:xfrm>
            <a:off x="594790" y="280435"/>
            <a:ext cx="11075572" cy="620229"/>
          </a:xfrm>
          <a:prstGeom prst="rect">
            <a:avLst/>
          </a:prstGeom>
        </p:spPr>
      </p:pic>
      <p:sp>
        <p:nvSpPr>
          <p:cNvPr id="2" name="Rectángulo 1"/>
          <p:cNvSpPr/>
          <p:nvPr/>
        </p:nvSpPr>
        <p:spPr>
          <a:xfrm>
            <a:off x="594790" y="1102578"/>
            <a:ext cx="11256264" cy="5232202"/>
          </a:xfrm>
          <a:prstGeom prst="rect">
            <a:avLst/>
          </a:prstGeom>
        </p:spPr>
        <p:txBody>
          <a:bodyPr wrap="square">
            <a:spAutoFit/>
          </a:bodyPr>
          <a:lstStyle/>
          <a:p>
            <a:pPr marR="5500">
              <a:spcBef>
                <a:spcPts val="1200"/>
              </a:spcBef>
            </a:pPr>
            <a:r>
              <a:rPr lang="es-ES" sz="2800" b="1" dirty="0">
                <a:solidFill>
                  <a:srgbClr val="00AFEF"/>
                </a:solidFill>
                <a:latin typeface="Calibri" panose="020F0502020204030204" pitchFamily="34" charset="0"/>
              </a:rPr>
              <a:t>GRADUADO/A EN CRIMINOLOGÍA			       Salidas profesionales </a:t>
            </a:r>
            <a:endParaRPr lang="es-ES" sz="2200" b="1" dirty="0">
              <a:solidFill>
                <a:srgbClr val="001E5E"/>
              </a:solidFill>
              <a:latin typeface="Calibri" panose="020F0502020204030204" pitchFamily="34" charset="0"/>
            </a:endParaRPr>
          </a:p>
          <a:p>
            <a:pPr marR="131620" algn="just">
              <a:spcBef>
                <a:spcPts val="1200"/>
              </a:spcBef>
            </a:pPr>
            <a:r>
              <a:rPr lang="es-ES" sz="1900" b="1" dirty="0">
                <a:solidFill>
                  <a:srgbClr val="001E5E"/>
                </a:solidFill>
                <a:latin typeface="Calibri" panose="020F0502020204030204" pitchFamily="34" charset="0"/>
              </a:rPr>
              <a:t>• </a:t>
            </a:r>
            <a:r>
              <a:rPr lang="es-ES" sz="1900" b="1" dirty="0">
                <a:solidFill>
                  <a:srgbClr val="7030A0"/>
                </a:solidFill>
                <a:latin typeface="Calibri" panose="020F0502020204030204" pitchFamily="34" charset="0"/>
              </a:rPr>
              <a:t>Vigilancia Penitenciaria</a:t>
            </a:r>
            <a:endParaRPr lang="es-ES" sz="1900" dirty="0">
              <a:solidFill>
                <a:srgbClr val="7030A0"/>
              </a:solidFill>
              <a:latin typeface="Calibri" panose="020F0502020204030204" pitchFamily="34" charset="0"/>
            </a:endParaRPr>
          </a:p>
          <a:p>
            <a:pPr marR="4720" algn="just">
              <a:spcBef>
                <a:spcPts val="1200"/>
              </a:spcBef>
            </a:pPr>
            <a:r>
              <a:rPr lang="es-ES" sz="1900" b="1" dirty="0">
                <a:solidFill>
                  <a:srgbClr val="001E5E"/>
                </a:solidFill>
                <a:latin typeface="Calibri" panose="020F0502020204030204" pitchFamily="34" charset="0"/>
              </a:rPr>
              <a:t>El Criminólogo debería ser el responsable del </a:t>
            </a:r>
            <a:r>
              <a:rPr lang="es-ES" sz="1900" b="1" dirty="0">
                <a:solidFill>
                  <a:srgbClr val="FF0000"/>
                </a:solidFill>
                <a:latin typeface="Calibri" panose="020F0502020204030204" pitchFamily="34" charset="0"/>
              </a:rPr>
              <a:t>asesoramiento del juez de vigilancia penitenciaria</a:t>
            </a:r>
            <a:r>
              <a:rPr lang="es-ES" sz="1900" b="1" dirty="0">
                <a:solidFill>
                  <a:srgbClr val="001E5E"/>
                </a:solidFill>
                <a:latin typeface="Calibri" panose="020F0502020204030204" pitchFamily="34" charset="0"/>
              </a:rPr>
              <a:t>, con funciones como la de procurarle informes y propuestas en relación con los cambios de clasificación, los permisos de salida, la libertad condicional, y la concesión o denegación del régimen abierto u otros beneficios penitenciarios. Y tener funciones de control y seguimiento de los permisos de salida, del funcionamiento de las unidades dependientes, del cumplimiento de las reglas de conducta, de las condiciones impuestas sobre la libertad condicional, del cumplimiento de las condiciones para el indulto particular, de la forma telemática de condena, o de los trabajos en beneficio de la comunidad.</a:t>
            </a:r>
            <a:endParaRPr lang="es-ES" sz="1900" dirty="0">
              <a:solidFill>
                <a:srgbClr val="001E5E"/>
              </a:solidFill>
              <a:latin typeface="Calibri" panose="020F0502020204030204" pitchFamily="34" charset="0"/>
            </a:endParaRPr>
          </a:p>
          <a:p>
            <a:pPr marR="89810" algn="just">
              <a:spcBef>
                <a:spcPts val="1200"/>
              </a:spcBef>
            </a:pPr>
            <a:r>
              <a:rPr lang="es-ES" sz="1900" b="1" dirty="0">
                <a:solidFill>
                  <a:srgbClr val="001E5E"/>
                </a:solidFill>
                <a:latin typeface="Calibri" panose="020F0502020204030204" pitchFamily="34" charset="0"/>
              </a:rPr>
              <a:t>• </a:t>
            </a:r>
            <a:r>
              <a:rPr lang="es-ES" sz="1900" b="1" dirty="0">
                <a:solidFill>
                  <a:srgbClr val="7030A0"/>
                </a:solidFill>
                <a:latin typeface="Calibri" panose="020F0502020204030204" pitchFamily="34" charset="0"/>
              </a:rPr>
              <a:t>Atención a las víctimas (ámbito </a:t>
            </a:r>
            <a:r>
              <a:rPr lang="es-ES" sz="1900" b="1" dirty="0" err="1">
                <a:solidFill>
                  <a:srgbClr val="7030A0"/>
                </a:solidFill>
                <a:latin typeface="Calibri" panose="020F0502020204030204" pitchFamily="34" charset="0"/>
              </a:rPr>
              <a:t>victimológico</a:t>
            </a:r>
            <a:r>
              <a:rPr lang="es-ES" sz="1900" b="1" dirty="0">
                <a:solidFill>
                  <a:srgbClr val="7030A0"/>
                </a:solidFill>
                <a:latin typeface="Calibri" panose="020F0502020204030204" pitchFamily="34" charset="0"/>
              </a:rPr>
              <a:t>)</a:t>
            </a:r>
            <a:endParaRPr lang="es-ES" sz="1900" dirty="0">
              <a:solidFill>
                <a:srgbClr val="7030A0"/>
              </a:solidFill>
              <a:latin typeface="Calibri" panose="020F0502020204030204" pitchFamily="34" charset="0"/>
            </a:endParaRPr>
          </a:p>
          <a:p>
            <a:pPr marR="4720" algn="just">
              <a:spcBef>
                <a:spcPts val="1200"/>
              </a:spcBef>
            </a:pPr>
            <a:r>
              <a:rPr lang="es-ES" sz="1900" b="1" dirty="0">
                <a:solidFill>
                  <a:srgbClr val="001E5E"/>
                </a:solidFill>
                <a:latin typeface="Calibri" panose="020F0502020204030204" pitchFamily="34" charset="0"/>
              </a:rPr>
              <a:t>El Criminólogo debería dirigir y coordinar la actividad de las </a:t>
            </a:r>
            <a:r>
              <a:rPr lang="es-ES" sz="1900" b="1" dirty="0">
                <a:solidFill>
                  <a:srgbClr val="FF0000"/>
                </a:solidFill>
                <a:latin typeface="Calibri" panose="020F0502020204030204" pitchFamily="34" charset="0"/>
              </a:rPr>
              <a:t>oficinas de ayuda a la víctima</a:t>
            </a:r>
            <a:r>
              <a:rPr lang="es-ES" sz="1900" b="1" dirty="0">
                <a:solidFill>
                  <a:srgbClr val="001E5E"/>
                </a:solidFill>
                <a:latin typeface="Calibri" panose="020F0502020204030204" pitchFamily="34" charset="0"/>
              </a:rPr>
              <a:t>, mediante la aplicación de un método clínico de atención personalizada, así como la prevención de nuevas victimizaciones; tener la responsabilidad de las iniciativas institucionales que permitan mejorar la atención a las víctimas o la elaboración de </a:t>
            </a:r>
            <a:r>
              <a:rPr lang="es-ES" sz="1900" b="1" dirty="0">
                <a:solidFill>
                  <a:srgbClr val="FF0000"/>
                </a:solidFill>
                <a:latin typeface="Calibri" panose="020F0502020204030204" pitchFamily="34" charset="0"/>
              </a:rPr>
              <a:t>estrategias de prevención </a:t>
            </a:r>
            <a:r>
              <a:rPr lang="es-ES" sz="1900" b="1" dirty="0" err="1">
                <a:solidFill>
                  <a:srgbClr val="FF0000"/>
                </a:solidFill>
                <a:latin typeface="Calibri" panose="020F0502020204030204" pitchFamily="34" charset="0"/>
              </a:rPr>
              <a:t>victimológica</a:t>
            </a:r>
            <a:r>
              <a:rPr lang="es-ES" sz="1900" b="1" dirty="0">
                <a:solidFill>
                  <a:srgbClr val="001E5E"/>
                </a:solidFill>
                <a:latin typeface="Calibri" panose="020F0502020204030204" pitchFamily="34" charset="0"/>
              </a:rPr>
              <a:t>; y, considerando su capacitación, la intervención en la </a:t>
            </a:r>
            <a:r>
              <a:rPr lang="es-ES" sz="1900" b="1" dirty="0">
                <a:solidFill>
                  <a:srgbClr val="FF0000"/>
                </a:solidFill>
                <a:latin typeface="Calibri" panose="020F0502020204030204" pitchFamily="34" charset="0"/>
              </a:rPr>
              <a:t>mediación</a:t>
            </a:r>
            <a:r>
              <a:rPr lang="es-ES" sz="1900" b="1" dirty="0">
                <a:solidFill>
                  <a:srgbClr val="001E5E"/>
                </a:solidFill>
                <a:latin typeface="Calibri" panose="020F0502020204030204" pitchFamily="34" charset="0"/>
              </a:rPr>
              <a:t>, tanto penal como extrapenal.</a:t>
            </a:r>
            <a:endParaRPr lang="es-ES" sz="1900" dirty="0"/>
          </a:p>
        </p:txBody>
      </p:sp>
    </p:spTree>
    <p:extLst>
      <p:ext uri="{BB962C8B-B14F-4D97-AF65-F5344CB8AC3E}">
        <p14:creationId xmlns:p14="http://schemas.microsoft.com/office/powerpoint/2010/main" val="4771916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n 12"/>
          <p:cNvPicPr>
            <a:picLocks noChangeAspect="1"/>
          </p:cNvPicPr>
          <p:nvPr/>
        </p:nvPicPr>
        <p:blipFill>
          <a:blip r:embed="rId2"/>
          <a:stretch>
            <a:fillRect/>
          </a:stretch>
        </p:blipFill>
        <p:spPr>
          <a:xfrm>
            <a:off x="594790" y="280435"/>
            <a:ext cx="11075572" cy="620229"/>
          </a:xfrm>
          <a:prstGeom prst="rect">
            <a:avLst/>
          </a:prstGeom>
        </p:spPr>
      </p:pic>
      <p:sp>
        <p:nvSpPr>
          <p:cNvPr id="2" name="Rectángulo 1"/>
          <p:cNvSpPr/>
          <p:nvPr/>
        </p:nvSpPr>
        <p:spPr>
          <a:xfrm>
            <a:off x="594790" y="1102578"/>
            <a:ext cx="11256264" cy="5524589"/>
          </a:xfrm>
          <a:prstGeom prst="rect">
            <a:avLst/>
          </a:prstGeom>
        </p:spPr>
        <p:txBody>
          <a:bodyPr wrap="square">
            <a:spAutoFit/>
          </a:bodyPr>
          <a:lstStyle/>
          <a:p>
            <a:pPr marR="5500">
              <a:spcBef>
                <a:spcPts val="1200"/>
              </a:spcBef>
            </a:pPr>
            <a:r>
              <a:rPr lang="es-ES" sz="2800" b="1" dirty="0">
                <a:solidFill>
                  <a:srgbClr val="00AFEF"/>
                </a:solidFill>
                <a:latin typeface="Calibri" panose="020F0502020204030204" pitchFamily="34" charset="0"/>
              </a:rPr>
              <a:t>GRADUADO/A EN CRIMINOLOGÍA			       Salidas profesionales </a:t>
            </a:r>
            <a:endParaRPr lang="es-ES" sz="2200" b="1" dirty="0">
              <a:solidFill>
                <a:srgbClr val="001E5E"/>
              </a:solidFill>
              <a:latin typeface="Calibri" panose="020F0502020204030204" pitchFamily="34" charset="0"/>
            </a:endParaRPr>
          </a:p>
          <a:p>
            <a:pPr marR="146420" algn="just">
              <a:spcBef>
                <a:spcPts val="800"/>
              </a:spcBef>
            </a:pPr>
            <a:r>
              <a:rPr lang="es-ES" sz="1900" b="1" dirty="0">
                <a:solidFill>
                  <a:srgbClr val="001E5E"/>
                </a:solidFill>
                <a:latin typeface="Calibri" panose="020F0502020204030204" pitchFamily="34" charset="0"/>
              </a:rPr>
              <a:t>• </a:t>
            </a:r>
            <a:r>
              <a:rPr lang="es-ES" sz="1900" b="1" dirty="0">
                <a:solidFill>
                  <a:srgbClr val="7030A0"/>
                </a:solidFill>
                <a:latin typeface="Calibri" panose="020F0502020204030204" pitchFamily="34" charset="0"/>
              </a:rPr>
              <a:t>Ámbito Judicial</a:t>
            </a:r>
            <a:endParaRPr lang="es-ES" sz="1900" dirty="0">
              <a:solidFill>
                <a:srgbClr val="7030A0"/>
              </a:solidFill>
              <a:latin typeface="Calibri" panose="020F0502020204030204" pitchFamily="34" charset="0"/>
            </a:endParaRPr>
          </a:p>
          <a:p>
            <a:pPr marR="4720" algn="just">
              <a:spcBef>
                <a:spcPts val="800"/>
              </a:spcBef>
            </a:pPr>
            <a:r>
              <a:rPr lang="es-ES" sz="1900" b="1" dirty="0">
                <a:solidFill>
                  <a:srgbClr val="002060"/>
                </a:solidFill>
                <a:latin typeface="Calibri" panose="020F0502020204030204" pitchFamily="34" charset="0"/>
              </a:rPr>
              <a:t>La actuación del Criminólogo en el ámbito del enjuiciamiento es relevante para </a:t>
            </a:r>
            <a:r>
              <a:rPr lang="es-ES" sz="1900" b="1" dirty="0">
                <a:solidFill>
                  <a:srgbClr val="FF0000"/>
                </a:solidFill>
                <a:latin typeface="Calibri" panose="020F0502020204030204" pitchFamily="34" charset="0"/>
              </a:rPr>
              <a:t>suministrar al juez conocimientos científicos </a:t>
            </a:r>
            <a:r>
              <a:rPr lang="es-ES" sz="1900" b="1" dirty="0">
                <a:solidFill>
                  <a:srgbClr val="002060"/>
                </a:solidFill>
                <a:latin typeface="Calibri" panose="020F0502020204030204" pitchFamily="34" charset="0"/>
              </a:rPr>
              <a:t>sobre los hechos delictivos enjuiciados, la personalidad del autor, los factores o elementos criminógenos presentes. Junto a la figura profesional del Criminólogo integrado en la </a:t>
            </a:r>
            <a:r>
              <a:rPr lang="es-ES" sz="1900" b="1" dirty="0">
                <a:solidFill>
                  <a:srgbClr val="FF0000"/>
                </a:solidFill>
                <a:latin typeface="Calibri" panose="020F0502020204030204" pitchFamily="34" charset="0"/>
              </a:rPr>
              <a:t>Administración de Justicia</a:t>
            </a:r>
            <a:r>
              <a:rPr lang="es-ES" sz="1900" b="1" dirty="0">
                <a:solidFill>
                  <a:srgbClr val="002060"/>
                </a:solidFill>
                <a:latin typeface="Calibri" panose="020F0502020204030204" pitchFamily="34" charset="0"/>
              </a:rPr>
              <a:t>, cabe esperar que aparezca la del Criminólogo que ejerza funciones semejantes a instancia de parte, lo que supondría la aparición del </a:t>
            </a:r>
            <a:r>
              <a:rPr lang="es-ES" sz="1900" b="1" dirty="0">
                <a:solidFill>
                  <a:srgbClr val="FF0000"/>
                </a:solidFill>
                <a:latin typeface="Calibri" panose="020F0502020204030204" pitchFamily="34" charset="0"/>
              </a:rPr>
              <a:t>ejercicio libre de la profesión </a:t>
            </a:r>
            <a:r>
              <a:rPr lang="es-ES" sz="1900" b="1" dirty="0">
                <a:solidFill>
                  <a:srgbClr val="002060"/>
                </a:solidFill>
                <a:latin typeface="Calibri" panose="020F0502020204030204" pitchFamily="34" charset="0"/>
              </a:rPr>
              <a:t>en este campo.</a:t>
            </a:r>
            <a:endParaRPr lang="es-ES" sz="1900" dirty="0">
              <a:solidFill>
                <a:srgbClr val="002060"/>
              </a:solidFill>
              <a:latin typeface="Calibri" panose="020F0502020204030204" pitchFamily="34" charset="0"/>
            </a:endParaRPr>
          </a:p>
          <a:p>
            <a:pPr marR="137470" algn="just">
              <a:spcBef>
                <a:spcPts val="800"/>
              </a:spcBef>
            </a:pPr>
            <a:r>
              <a:rPr lang="es-ES" sz="1900" b="1" dirty="0">
                <a:solidFill>
                  <a:srgbClr val="001E5E"/>
                </a:solidFill>
                <a:latin typeface="Calibri" panose="020F0502020204030204" pitchFamily="34" charset="0"/>
              </a:rPr>
              <a:t>• </a:t>
            </a:r>
            <a:r>
              <a:rPr lang="es-ES" sz="1900" b="1" dirty="0">
                <a:solidFill>
                  <a:srgbClr val="7030A0"/>
                </a:solidFill>
                <a:latin typeface="Calibri" panose="020F0502020204030204" pitchFamily="34" charset="0"/>
              </a:rPr>
              <a:t>Justicia de Menores</a:t>
            </a:r>
            <a:endParaRPr lang="es-ES" sz="1900" dirty="0">
              <a:solidFill>
                <a:srgbClr val="7030A0"/>
              </a:solidFill>
              <a:latin typeface="Calibri" panose="020F0502020204030204" pitchFamily="34" charset="0"/>
            </a:endParaRPr>
          </a:p>
          <a:p>
            <a:pPr marR="4720" algn="just">
              <a:spcBef>
                <a:spcPts val="800"/>
              </a:spcBef>
            </a:pPr>
            <a:r>
              <a:rPr lang="es-ES" sz="1900" b="1" dirty="0">
                <a:solidFill>
                  <a:srgbClr val="002060"/>
                </a:solidFill>
                <a:latin typeface="Calibri" panose="020F0502020204030204" pitchFamily="34" charset="0"/>
              </a:rPr>
              <a:t>La cualificación del Criminólogo permite confeccionar informes sobre la </a:t>
            </a:r>
            <a:r>
              <a:rPr lang="es-ES" sz="1900" b="1" dirty="0">
                <a:solidFill>
                  <a:srgbClr val="FF0000"/>
                </a:solidFill>
                <a:latin typeface="Calibri" panose="020F0502020204030204" pitchFamily="34" charset="0"/>
              </a:rPr>
              <a:t>situación criminológica del menor</a:t>
            </a:r>
            <a:r>
              <a:rPr lang="es-ES" sz="1900" b="1" dirty="0">
                <a:solidFill>
                  <a:srgbClr val="002060"/>
                </a:solidFill>
                <a:latin typeface="Calibri" panose="020F0502020204030204" pitchFamily="34" charset="0"/>
              </a:rPr>
              <a:t>, sobre su entorno y cualquier otra circunstancia, así como la facilitación de pronósticos sobre la posibilidad de conductas inclinadas al inicio de una futura carrera delictiva, o las propuestas sobre los tratamientos más adecuados para intentar evitar esa posibilidad.</a:t>
            </a:r>
          </a:p>
          <a:p>
            <a:pPr marR="111560" lvl="0" algn="just">
              <a:spcBef>
                <a:spcPts val="800"/>
              </a:spcBef>
            </a:pPr>
            <a:r>
              <a:rPr lang="es-ES" sz="1900" b="1" dirty="0">
                <a:solidFill>
                  <a:srgbClr val="001E5E"/>
                </a:solidFill>
                <a:latin typeface="Calibri" panose="020F0502020204030204" pitchFamily="34" charset="0"/>
              </a:rPr>
              <a:t>• </a:t>
            </a:r>
            <a:r>
              <a:rPr lang="es-ES" sz="1900" b="1" dirty="0">
                <a:solidFill>
                  <a:srgbClr val="7030A0"/>
                </a:solidFill>
                <a:latin typeface="Calibri" panose="020F0502020204030204" pitchFamily="34" charset="0"/>
              </a:rPr>
              <a:t>Seguridad e Investigación privadas</a:t>
            </a:r>
            <a:endParaRPr lang="es-ES" sz="1900" dirty="0">
              <a:solidFill>
                <a:srgbClr val="7030A0"/>
              </a:solidFill>
              <a:latin typeface="Calibri" panose="020F0502020204030204" pitchFamily="34" charset="0"/>
            </a:endParaRPr>
          </a:p>
          <a:p>
            <a:pPr marR="4720" lvl="0" algn="just">
              <a:spcBef>
                <a:spcPts val="800"/>
              </a:spcBef>
            </a:pPr>
            <a:r>
              <a:rPr lang="es-ES" sz="1900" b="1" dirty="0">
                <a:solidFill>
                  <a:srgbClr val="001E5E"/>
                </a:solidFill>
                <a:latin typeface="Calibri" panose="020F0502020204030204" pitchFamily="34" charset="0"/>
              </a:rPr>
              <a:t>La formación criminológica es relevante para profesionales como gerentes y mandos superiores de las </a:t>
            </a:r>
            <a:r>
              <a:rPr lang="es-ES" sz="1900" b="1" dirty="0">
                <a:solidFill>
                  <a:srgbClr val="FF0000"/>
                </a:solidFill>
                <a:latin typeface="Calibri" panose="020F0502020204030204" pitchFamily="34" charset="0"/>
              </a:rPr>
              <a:t>empresas de seguridad</a:t>
            </a:r>
            <a:r>
              <a:rPr lang="es-ES" sz="1900" b="1" dirty="0">
                <a:solidFill>
                  <a:srgbClr val="001E5E"/>
                </a:solidFill>
                <a:latin typeface="Calibri" panose="020F0502020204030204" pitchFamily="34" charset="0"/>
              </a:rPr>
              <a:t>, directores y jefes de seguridad, y mandos ejecutivos e intermedios de las empresas del sector. También demandan esta formación los </a:t>
            </a:r>
            <a:r>
              <a:rPr lang="es-ES" sz="1900" b="1" dirty="0">
                <a:solidFill>
                  <a:srgbClr val="FF0000"/>
                </a:solidFill>
                <a:latin typeface="Calibri" panose="020F0502020204030204" pitchFamily="34" charset="0"/>
              </a:rPr>
              <a:t>detectives privados</a:t>
            </a:r>
            <a:r>
              <a:rPr lang="es-ES" sz="1900" b="1" dirty="0">
                <a:solidFill>
                  <a:srgbClr val="001E5E"/>
                </a:solidFill>
                <a:latin typeface="Calibri" panose="020F0502020204030204" pitchFamily="34" charset="0"/>
              </a:rPr>
              <a:t>.</a:t>
            </a:r>
            <a:endParaRPr lang="es-ES" sz="2000" b="1" dirty="0">
              <a:solidFill>
                <a:srgbClr val="001E5E"/>
              </a:solidFill>
              <a:latin typeface="Calibri" panose="020F0502020204030204" pitchFamily="34" charset="0"/>
            </a:endParaRPr>
          </a:p>
        </p:txBody>
      </p:sp>
    </p:spTree>
    <p:extLst>
      <p:ext uri="{BB962C8B-B14F-4D97-AF65-F5344CB8AC3E}">
        <p14:creationId xmlns:p14="http://schemas.microsoft.com/office/powerpoint/2010/main" val="26225410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n 12"/>
          <p:cNvPicPr>
            <a:picLocks noChangeAspect="1"/>
          </p:cNvPicPr>
          <p:nvPr/>
        </p:nvPicPr>
        <p:blipFill>
          <a:blip r:embed="rId2"/>
          <a:stretch>
            <a:fillRect/>
          </a:stretch>
        </p:blipFill>
        <p:spPr>
          <a:xfrm>
            <a:off x="594790" y="280435"/>
            <a:ext cx="11075572" cy="620229"/>
          </a:xfrm>
          <a:prstGeom prst="rect">
            <a:avLst/>
          </a:prstGeom>
        </p:spPr>
      </p:pic>
      <p:sp>
        <p:nvSpPr>
          <p:cNvPr id="2" name="Rectángulo 1"/>
          <p:cNvSpPr/>
          <p:nvPr/>
        </p:nvSpPr>
        <p:spPr>
          <a:xfrm>
            <a:off x="594790" y="1102578"/>
            <a:ext cx="11173538" cy="5042406"/>
          </a:xfrm>
          <a:prstGeom prst="rect">
            <a:avLst/>
          </a:prstGeom>
        </p:spPr>
        <p:txBody>
          <a:bodyPr wrap="square">
            <a:spAutoFit/>
          </a:bodyPr>
          <a:lstStyle/>
          <a:p>
            <a:pPr marR="5500">
              <a:spcBef>
                <a:spcPts val="1600"/>
              </a:spcBef>
            </a:pPr>
            <a:r>
              <a:rPr lang="es-ES" sz="2800" b="1" dirty="0">
                <a:solidFill>
                  <a:srgbClr val="00AFEF"/>
                </a:solidFill>
                <a:latin typeface="Calibri" panose="020F0502020204030204" pitchFamily="34" charset="0"/>
              </a:rPr>
              <a:t>GRADUADO/A EN CRIMINOLOGÍA			       Salidas profesionales </a:t>
            </a:r>
          </a:p>
          <a:p>
            <a:pPr marR="142920" algn="just">
              <a:spcBef>
                <a:spcPts val="1600"/>
              </a:spcBef>
            </a:pPr>
            <a:r>
              <a:rPr lang="es-ES" sz="1900" b="1" dirty="0">
                <a:solidFill>
                  <a:srgbClr val="001E5E"/>
                </a:solidFill>
                <a:latin typeface="Calibri" panose="020F0502020204030204" pitchFamily="34" charset="0"/>
              </a:rPr>
              <a:t>• </a:t>
            </a:r>
            <a:r>
              <a:rPr lang="es-ES" sz="1900" b="1" dirty="0">
                <a:solidFill>
                  <a:srgbClr val="7030A0"/>
                </a:solidFill>
                <a:latin typeface="Calibri" panose="020F0502020204030204" pitchFamily="34" charset="0"/>
              </a:rPr>
              <a:t>Política Criminal</a:t>
            </a:r>
            <a:endParaRPr lang="es-ES" sz="1900" dirty="0">
              <a:solidFill>
                <a:srgbClr val="7030A0"/>
              </a:solidFill>
              <a:latin typeface="Calibri" panose="020F0502020204030204" pitchFamily="34" charset="0"/>
            </a:endParaRPr>
          </a:p>
          <a:p>
            <a:pPr marR="4720" algn="just">
              <a:spcBef>
                <a:spcPts val="800"/>
              </a:spcBef>
            </a:pPr>
            <a:r>
              <a:rPr lang="es-ES" sz="1900" b="1" dirty="0">
                <a:solidFill>
                  <a:srgbClr val="001E5E"/>
                </a:solidFill>
                <a:latin typeface="Calibri" panose="020F0502020204030204" pitchFamily="34" charset="0"/>
              </a:rPr>
              <a:t>Los estudios y trabajos de campo llevados a cabo por los egresados en Criminología deben permitir la elaboración de estrategias político-criminales eficaces de prevención del delito. Estas estrategias deberían nacer de una previa </a:t>
            </a:r>
            <a:r>
              <a:rPr lang="es-ES" sz="1900" b="1" dirty="0">
                <a:solidFill>
                  <a:srgbClr val="FF0000"/>
                </a:solidFill>
                <a:latin typeface="Calibri" panose="020F0502020204030204" pitchFamily="34" charset="0"/>
              </a:rPr>
              <a:t>investigación científico-criminológica</a:t>
            </a:r>
            <a:r>
              <a:rPr lang="es-ES" sz="1900" b="1" dirty="0">
                <a:solidFill>
                  <a:srgbClr val="001E5E"/>
                </a:solidFill>
                <a:latin typeface="Calibri" panose="020F0502020204030204" pitchFamily="34" charset="0"/>
              </a:rPr>
              <a:t>, que a su vez partiera de un nivel académico de </a:t>
            </a:r>
            <a:r>
              <a:rPr lang="es-ES" sz="1900" b="1" dirty="0">
                <a:solidFill>
                  <a:srgbClr val="FF0000"/>
                </a:solidFill>
                <a:latin typeface="Calibri" panose="020F0502020204030204" pitchFamily="34" charset="0"/>
              </a:rPr>
              <a:t>doctorado</a:t>
            </a:r>
            <a:r>
              <a:rPr lang="es-ES" sz="1900" b="1" dirty="0">
                <a:solidFill>
                  <a:srgbClr val="001E5E"/>
                </a:solidFill>
                <a:latin typeface="Calibri" panose="020F0502020204030204" pitchFamily="34" charset="0"/>
              </a:rPr>
              <a:t>.</a:t>
            </a:r>
          </a:p>
          <a:p>
            <a:pPr marR="99140" lvl="0" algn="just">
              <a:spcBef>
                <a:spcPts val="800"/>
              </a:spcBef>
            </a:pPr>
            <a:r>
              <a:rPr lang="es-ES" sz="1900" b="1" dirty="0">
                <a:solidFill>
                  <a:srgbClr val="001E5E"/>
                </a:solidFill>
                <a:latin typeface="Calibri" panose="020F0502020204030204" pitchFamily="34" charset="0"/>
              </a:rPr>
              <a:t>• </a:t>
            </a:r>
            <a:r>
              <a:rPr lang="es-ES" sz="1900" b="1" dirty="0">
                <a:solidFill>
                  <a:srgbClr val="7030A0"/>
                </a:solidFill>
                <a:latin typeface="Calibri" panose="020F0502020204030204" pitchFamily="34" charset="0"/>
              </a:rPr>
              <a:t>Ámbito de la Criminología Administrativa</a:t>
            </a:r>
            <a:endParaRPr lang="es-ES" sz="1900" dirty="0">
              <a:solidFill>
                <a:srgbClr val="7030A0"/>
              </a:solidFill>
              <a:latin typeface="Calibri" panose="020F0502020204030204" pitchFamily="34" charset="0"/>
            </a:endParaRPr>
          </a:p>
          <a:p>
            <a:pPr marR="4720" lvl="0" algn="just">
              <a:spcBef>
                <a:spcPts val="800"/>
              </a:spcBef>
            </a:pPr>
            <a:r>
              <a:rPr lang="es-ES" sz="1900" b="1" dirty="0">
                <a:solidFill>
                  <a:srgbClr val="001E5E"/>
                </a:solidFill>
                <a:latin typeface="Calibri" panose="020F0502020204030204" pitchFamily="34" charset="0"/>
              </a:rPr>
              <a:t>El Criminólogo debería estar presente en todos los niveles de la </a:t>
            </a:r>
            <a:r>
              <a:rPr lang="es-ES" sz="1900" b="1" dirty="0">
                <a:solidFill>
                  <a:srgbClr val="FF0000"/>
                </a:solidFill>
                <a:latin typeface="Calibri" panose="020F0502020204030204" pitchFamily="34" charset="0"/>
              </a:rPr>
              <a:t>Administración Pública</a:t>
            </a:r>
            <a:r>
              <a:rPr lang="es-ES" sz="1900" b="1" dirty="0">
                <a:solidFill>
                  <a:srgbClr val="001E5E"/>
                </a:solidFill>
                <a:latin typeface="Calibri" panose="020F0502020204030204" pitchFamily="34" charset="0"/>
              </a:rPr>
              <a:t>, para actuar en aspectos tales como los del tratamiento y prevención de la violencia escolar, de la  marginación, de la mendicidad y la prostitución, en la problemática delincuencial y </a:t>
            </a:r>
            <a:r>
              <a:rPr lang="es-ES" sz="1900" b="1" dirty="0" err="1">
                <a:solidFill>
                  <a:srgbClr val="001E5E"/>
                </a:solidFill>
                <a:latin typeface="Calibri" panose="020F0502020204030204" pitchFamily="34" charset="0"/>
              </a:rPr>
              <a:t>victimológica</a:t>
            </a:r>
            <a:r>
              <a:rPr lang="es-ES" sz="1900" b="1" dirty="0">
                <a:solidFill>
                  <a:srgbClr val="001E5E"/>
                </a:solidFill>
                <a:latin typeface="Calibri" panose="020F0502020204030204" pitchFamily="34" charset="0"/>
              </a:rPr>
              <a:t> de la inmigración, en el asesoramiento criminológico del diseño urbanístico, o en la elaboración de estrategias relacionadas con las concretas políticas criminales y de seguridad.</a:t>
            </a:r>
            <a:endParaRPr lang="es-ES" sz="1900" dirty="0">
              <a:solidFill>
                <a:srgbClr val="001E5E"/>
              </a:solidFill>
              <a:latin typeface="Calibri" panose="020F0502020204030204" pitchFamily="34" charset="0"/>
            </a:endParaRPr>
          </a:p>
          <a:p>
            <a:pPr marR="122050" lvl="0" algn="just">
              <a:spcBef>
                <a:spcPts val="800"/>
              </a:spcBef>
            </a:pPr>
            <a:r>
              <a:rPr lang="es-ES" sz="1900" b="1" dirty="0">
                <a:solidFill>
                  <a:srgbClr val="001E5E"/>
                </a:solidFill>
                <a:latin typeface="Calibri" panose="020F0502020204030204" pitchFamily="34" charset="0"/>
              </a:rPr>
              <a:t>• </a:t>
            </a:r>
            <a:r>
              <a:rPr lang="es-ES" sz="1900" b="1" dirty="0">
                <a:solidFill>
                  <a:srgbClr val="7030A0"/>
                </a:solidFill>
                <a:latin typeface="Calibri" panose="020F0502020204030204" pitchFamily="34" charset="0"/>
              </a:rPr>
              <a:t>Otros ámbitos profesionales</a:t>
            </a:r>
            <a:endParaRPr lang="es-ES" sz="1900" dirty="0">
              <a:solidFill>
                <a:srgbClr val="7030A0"/>
              </a:solidFill>
              <a:latin typeface="Calibri" panose="020F0502020204030204" pitchFamily="34" charset="0"/>
            </a:endParaRPr>
          </a:p>
          <a:p>
            <a:pPr marR="21000" lvl="0" algn="just">
              <a:spcBef>
                <a:spcPts val="800"/>
              </a:spcBef>
            </a:pPr>
            <a:r>
              <a:rPr lang="es-ES" sz="1900" b="1" dirty="0">
                <a:solidFill>
                  <a:srgbClr val="001E5E"/>
                </a:solidFill>
                <a:latin typeface="Calibri" panose="020F0502020204030204" pitchFamily="34" charset="0"/>
              </a:rPr>
              <a:t>Todo lo relativo a conductas desviadas y al tratamiento mediático del hecho delictivo.</a:t>
            </a:r>
            <a:endParaRPr lang="es-ES" sz="2000" b="1" dirty="0">
              <a:solidFill>
                <a:srgbClr val="001E5E"/>
              </a:solidFill>
              <a:latin typeface="Calibri" panose="020F0502020204030204" pitchFamily="34" charset="0"/>
            </a:endParaRPr>
          </a:p>
        </p:txBody>
      </p:sp>
    </p:spTree>
    <p:extLst>
      <p:ext uri="{BB962C8B-B14F-4D97-AF65-F5344CB8AC3E}">
        <p14:creationId xmlns:p14="http://schemas.microsoft.com/office/powerpoint/2010/main" val="4464424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n 12"/>
          <p:cNvPicPr>
            <a:picLocks noChangeAspect="1"/>
          </p:cNvPicPr>
          <p:nvPr/>
        </p:nvPicPr>
        <p:blipFill>
          <a:blip r:embed="rId2"/>
          <a:stretch>
            <a:fillRect/>
          </a:stretch>
        </p:blipFill>
        <p:spPr>
          <a:xfrm>
            <a:off x="594790" y="280435"/>
            <a:ext cx="11075572" cy="620229"/>
          </a:xfrm>
          <a:prstGeom prst="rect">
            <a:avLst/>
          </a:prstGeom>
        </p:spPr>
      </p:pic>
      <p:pic>
        <p:nvPicPr>
          <p:cNvPr id="2" name="Imagen 1"/>
          <p:cNvPicPr>
            <a:picLocks noChangeAspect="1"/>
          </p:cNvPicPr>
          <p:nvPr/>
        </p:nvPicPr>
        <p:blipFill>
          <a:blip r:embed="rId3"/>
          <a:stretch>
            <a:fillRect/>
          </a:stretch>
        </p:blipFill>
        <p:spPr>
          <a:xfrm>
            <a:off x="594790" y="1003432"/>
            <a:ext cx="8544960" cy="5758684"/>
          </a:xfrm>
          <a:prstGeom prst="rect">
            <a:avLst/>
          </a:prstGeom>
        </p:spPr>
      </p:pic>
      <p:sp>
        <p:nvSpPr>
          <p:cNvPr id="3" name="Rectángulo 2"/>
          <p:cNvSpPr/>
          <p:nvPr/>
        </p:nvSpPr>
        <p:spPr>
          <a:xfrm>
            <a:off x="9301909" y="2648632"/>
            <a:ext cx="2453089" cy="2308324"/>
          </a:xfrm>
          <a:prstGeom prst="rect">
            <a:avLst/>
          </a:prstGeom>
        </p:spPr>
        <p:txBody>
          <a:bodyPr wrap="square">
            <a:spAutoFit/>
          </a:bodyPr>
          <a:lstStyle/>
          <a:p>
            <a:pPr algn="ctr"/>
            <a:r>
              <a:rPr lang="es-ES" sz="3600" dirty="0">
                <a:solidFill>
                  <a:srgbClr val="00B0F0"/>
                </a:solidFill>
              </a:rPr>
              <a:t>Apertura </a:t>
            </a:r>
          </a:p>
          <a:p>
            <a:pPr algn="ctr"/>
            <a:r>
              <a:rPr lang="es-ES" sz="3600" dirty="0">
                <a:solidFill>
                  <a:srgbClr val="00B0F0"/>
                </a:solidFill>
              </a:rPr>
              <a:t>del Curso Académico</a:t>
            </a:r>
          </a:p>
          <a:p>
            <a:pPr algn="ctr"/>
            <a:r>
              <a:rPr lang="es-ES" sz="3600" dirty="0">
                <a:solidFill>
                  <a:srgbClr val="00B0F0"/>
                </a:solidFill>
              </a:rPr>
              <a:t>2018-2019</a:t>
            </a:r>
          </a:p>
        </p:txBody>
      </p:sp>
    </p:spTree>
    <p:extLst>
      <p:ext uri="{BB962C8B-B14F-4D97-AF65-F5344CB8AC3E}">
        <p14:creationId xmlns:p14="http://schemas.microsoft.com/office/powerpoint/2010/main" val="10441321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n 12"/>
          <p:cNvPicPr>
            <a:picLocks noChangeAspect="1"/>
          </p:cNvPicPr>
          <p:nvPr/>
        </p:nvPicPr>
        <p:blipFill>
          <a:blip r:embed="rId2"/>
          <a:stretch>
            <a:fillRect/>
          </a:stretch>
        </p:blipFill>
        <p:spPr>
          <a:xfrm>
            <a:off x="594790" y="280435"/>
            <a:ext cx="11075572" cy="620229"/>
          </a:xfrm>
          <a:prstGeom prst="rect">
            <a:avLst/>
          </a:prstGeom>
        </p:spPr>
      </p:pic>
      <p:sp>
        <p:nvSpPr>
          <p:cNvPr id="3" name="Rectángulo 2"/>
          <p:cNvSpPr/>
          <p:nvPr/>
        </p:nvSpPr>
        <p:spPr>
          <a:xfrm>
            <a:off x="231354" y="1045238"/>
            <a:ext cx="11347374" cy="5514330"/>
          </a:xfrm>
          <a:prstGeom prst="rect">
            <a:avLst/>
          </a:prstGeom>
        </p:spPr>
        <p:txBody>
          <a:bodyPr wrap="square">
            <a:spAutoFit/>
          </a:bodyPr>
          <a:lstStyle/>
          <a:p>
            <a:pPr marL="320040">
              <a:lnSpc>
                <a:spcPts val="3355"/>
              </a:lnSpc>
              <a:spcAft>
                <a:spcPts val="0"/>
              </a:spcAft>
              <a:tabLst>
                <a:tab pos="5863590" algn="l"/>
              </a:tabLst>
            </a:pPr>
            <a:r>
              <a:rPr lang="es-ES" sz="2800" b="1" dirty="0">
                <a:solidFill>
                  <a:srgbClr val="00B0F0"/>
                </a:solidFill>
                <a:latin typeface="Calibri" panose="020F0502020204030204" pitchFamily="34" charset="0"/>
                <a:ea typeface="Calibri" panose="020F0502020204030204" pitchFamily="34" charset="0"/>
              </a:rPr>
              <a:t>DOBLE GRADO EN ADE Y EN</a:t>
            </a:r>
            <a:r>
              <a:rPr lang="es-ES" sz="2800" b="1" spc="-45" dirty="0">
                <a:solidFill>
                  <a:srgbClr val="00B0F0"/>
                </a:solidFill>
                <a:latin typeface="Calibri" panose="020F0502020204030204" pitchFamily="34" charset="0"/>
                <a:ea typeface="Calibri" panose="020F0502020204030204" pitchFamily="34" charset="0"/>
              </a:rPr>
              <a:t> </a:t>
            </a:r>
            <a:r>
              <a:rPr lang="es-ES" sz="2800" b="1" dirty="0">
                <a:solidFill>
                  <a:srgbClr val="00B0F0"/>
                </a:solidFill>
                <a:latin typeface="Calibri" panose="020F0502020204030204" pitchFamily="34" charset="0"/>
                <a:ea typeface="Calibri" panose="020F0502020204030204" pitchFamily="34" charset="0"/>
              </a:rPr>
              <a:t>DERECHO				        ¿Qué</a:t>
            </a:r>
            <a:r>
              <a:rPr lang="es-ES" sz="2800" b="1" spc="-5" dirty="0">
                <a:solidFill>
                  <a:srgbClr val="00B0F0"/>
                </a:solidFill>
                <a:latin typeface="Calibri" panose="020F0502020204030204" pitchFamily="34" charset="0"/>
                <a:ea typeface="Calibri" panose="020F0502020204030204" pitchFamily="34" charset="0"/>
              </a:rPr>
              <a:t> </a:t>
            </a:r>
            <a:r>
              <a:rPr lang="es-ES" sz="2800" b="1" dirty="0">
                <a:solidFill>
                  <a:srgbClr val="00B0F0"/>
                </a:solidFill>
                <a:latin typeface="Calibri" panose="020F0502020204030204" pitchFamily="34" charset="0"/>
                <a:ea typeface="Calibri" panose="020F0502020204030204" pitchFamily="34" charset="0"/>
              </a:rPr>
              <a:t>es?</a:t>
            </a:r>
            <a:endParaRPr lang="es-ES" sz="2800" dirty="0">
              <a:latin typeface="Calibri" panose="020F0502020204030204" pitchFamily="34" charset="0"/>
              <a:ea typeface="Calibri" panose="020F0502020204030204" pitchFamily="34" charset="0"/>
            </a:endParaRPr>
          </a:p>
          <a:p>
            <a:pPr marL="320040" algn="just">
              <a:spcBef>
                <a:spcPts val="1200"/>
              </a:spcBef>
              <a:spcAft>
                <a:spcPts val="0"/>
              </a:spcAft>
              <a:tabLst>
                <a:tab pos="5863590" algn="l"/>
              </a:tabLst>
            </a:pPr>
            <a:r>
              <a:rPr lang="es-ES" sz="2100" b="1" dirty="0">
                <a:solidFill>
                  <a:srgbClr val="002060"/>
                </a:solidFill>
                <a:latin typeface="Calibri" panose="020F0502020204030204" pitchFamily="34" charset="0"/>
                <a:ea typeface="Calibri" panose="020F0502020204030204" pitchFamily="34" charset="0"/>
              </a:rPr>
              <a:t>En un mundo cada vez más global y competitivo, poseer </a:t>
            </a:r>
            <a:r>
              <a:rPr lang="es-ES" sz="2100" b="1" dirty="0">
                <a:solidFill>
                  <a:srgbClr val="FF0000"/>
                </a:solidFill>
                <a:latin typeface="Calibri" panose="020F0502020204030204" pitchFamily="34" charset="0"/>
                <a:ea typeface="Calibri" panose="020F0502020204030204" pitchFamily="34" charset="0"/>
              </a:rPr>
              <a:t>dos títulos universitarios </a:t>
            </a:r>
            <a:r>
              <a:rPr lang="es-ES" sz="2100" b="1" dirty="0">
                <a:solidFill>
                  <a:srgbClr val="002060"/>
                </a:solidFill>
                <a:latin typeface="Calibri" panose="020F0502020204030204" pitchFamily="34" charset="0"/>
                <a:ea typeface="Calibri" panose="020F0502020204030204" pitchFamily="34" charset="0"/>
              </a:rPr>
              <a:t>se convierte en una ventaja. Cada vez son más los estudiantes que los cursan, a pesar del esfuerzo que supone. El sector de la empresa y el mundo jurídico son inseparables: se necesitan y se complementan mutuamente, y ello refuerza el éxito del Doble Grado en Administración y Dirección de Empresas (ADE) y en Derecho.</a:t>
            </a:r>
            <a:endParaRPr lang="es-ES" sz="2100" dirty="0">
              <a:latin typeface="Calibri" panose="020F0502020204030204" pitchFamily="34" charset="0"/>
              <a:ea typeface="Calibri" panose="020F0502020204030204" pitchFamily="34" charset="0"/>
            </a:endParaRPr>
          </a:p>
          <a:p>
            <a:pPr marL="320040" algn="just">
              <a:spcBef>
                <a:spcPts val="1200"/>
              </a:spcBef>
              <a:spcAft>
                <a:spcPts val="0"/>
              </a:spcAft>
              <a:tabLst>
                <a:tab pos="5863590" algn="l"/>
              </a:tabLst>
            </a:pPr>
            <a:r>
              <a:rPr lang="es-ES" sz="2100" b="1" dirty="0">
                <a:solidFill>
                  <a:srgbClr val="002060"/>
                </a:solidFill>
                <a:latin typeface="Calibri" panose="020F0502020204030204" pitchFamily="34" charset="0"/>
                <a:ea typeface="Calibri" panose="020F0502020204030204" pitchFamily="34" charset="0"/>
              </a:rPr>
              <a:t>Respecto a los estudios en </a:t>
            </a:r>
            <a:r>
              <a:rPr lang="es-ES" sz="2100" b="1" dirty="0">
                <a:solidFill>
                  <a:srgbClr val="C00000"/>
                </a:solidFill>
                <a:latin typeface="Calibri" panose="020F0502020204030204" pitchFamily="34" charset="0"/>
                <a:ea typeface="Calibri" panose="020F0502020204030204" pitchFamily="34" charset="0"/>
              </a:rPr>
              <a:t>Administración y Dirección de Empresas</a:t>
            </a:r>
            <a:r>
              <a:rPr lang="es-ES" sz="2100" b="1" dirty="0">
                <a:solidFill>
                  <a:srgbClr val="002060"/>
                </a:solidFill>
                <a:latin typeface="Calibri" panose="020F0502020204030204" pitchFamily="34" charset="0"/>
                <a:ea typeface="Calibri" panose="020F0502020204030204" pitchFamily="34" charset="0"/>
              </a:rPr>
              <a:t>, cabe decir que proporcionan técnicas de análisis que permiten una adecuada capacidad de comprensión y de gestión, tanto del funcionamiento interno de una </a:t>
            </a:r>
            <a:r>
              <a:rPr lang="es-ES" sz="2100" b="1" dirty="0">
                <a:solidFill>
                  <a:srgbClr val="7030A0"/>
                </a:solidFill>
                <a:latin typeface="Calibri" panose="020F0502020204030204" pitchFamily="34" charset="0"/>
                <a:ea typeface="Calibri" panose="020F0502020204030204" pitchFamily="34" charset="0"/>
              </a:rPr>
              <a:t>empresa</a:t>
            </a:r>
            <a:r>
              <a:rPr lang="es-ES" sz="2100" b="1" dirty="0">
                <a:solidFill>
                  <a:srgbClr val="002060"/>
                </a:solidFill>
                <a:latin typeface="Calibri" panose="020F0502020204030204" pitchFamily="34" charset="0"/>
                <a:ea typeface="Calibri" panose="020F0502020204030204" pitchFamily="34" charset="0"/>
              </a:rPr>
              <a:t> como de sus relaciones con los </a:t>
            </a:r>
            <a:r>
              <a:rPr lang="es-ES" sz="2100" b="1" dirty="0">
                <a:solidFill>
                  <a:srgbClr val="7030A0"/>
                </a:solidFill>
                <a:latin typeface="Calibri" panose="020F0502020204030204" pitchFamily="34" charset="0"/>
                <a:ea typeface="Calibri" panose="020F0502020204030204" pitchFamily="34" charset="0"/>
              </a:rPr>
              <a:t>mercados</a:t>
            </a:r>
            <a:r>
              <a:rPr lang="es-ES" sz="2100" b="1" dirty="0">
                <a:solidFill>
                  <a:srgbClr val="002060"/>
                </a:solidFill>
                <a:latin typeface="Calibri" panose="020F0502020204030204" pitchFamily="34" charset="0"/>
                <a:ea typeface="Calibri" panose="020F0502020204030204" pitchFamily="34" charset="0"/>
              </a:rPr>
              <a:t>. En el plan de estudios del Grado en ADE aparecen asignaturas de distinta naturaleza, desde Matemáticas o Estadística, hasta Historia, ocupando un espacio relevante el estudio de la Contabilidad y el de la Economía de la Empresa, junto con otras disciplinas específicas relacionadas con la Economía.</a:t>
            </a:r>
            <a:endParaRPr lang="es-ES" sz="2100" dirty="0">
              <a:latin typeface="Calibri" panose="020F0502020204030204" pitchFamily="34" charset="0"/>
              <a:ea typeface="Calibri" panose="020F0502020204030204" pitchFamily="34" charset="0"/>
            </a:endParaRPr>
          </a:p>
          <a:p>
            <a:pPr marL="320040" algn="just">
              <a:spcBef>
                <a:spcPts val="1200"/>
              </a:spcBef>
              <a:spcAft>
                <a:spcPts val="0"/>
              </a:spcAft>
              <a:tabLst>
                <a:tab pos="5863590" algn="l"/>
              </a:tabLst>
            </a:pPr>
            <a:r>
              <a:rPr lang="es-ES" sz="2100" b="1" dirty="0">
                <a:solidFill>
                  <a:srgbClr val="002060"/>
                </a:solidFill>
                <a:latin typeface="Calibri" panose="020F0502020204030204" pitchFamily="34" charset="0"/>
                <a:ea typeface="Calibri" panose="020F0502020204030204" pitchFamily="34" charset="0"/>
              </a:rPr>
              <a:t>La docencia del Doble Grado </a:t>
            </a:r>
            <a:r>
              <a:rPr lang="es-ES" sz="2100" b="1" dirty="0" err="1">
                <a:solidFill>
                  <a:srgbClr val="002060"/>
                </a:solidFill>
                <a:latin typeface="Calibri" panose="020F0502020204030204" pitchFamily="34" charset="0"/>
                <a:ea typeface="Calibri" panose="020F0502020204030204" pitchFamily="34" charset="0"/>
              </a:rPr>
              <a:t>ADE+Derecho</a:t>
            </a:r>
            <a:r>
              <a:rPr lang="es-ES" sz="2100" b="1" dirty="0">
                <a:solidFill>
                  <a:srgbClr val="002060"/>
                </a:solidFill>
                <a:latin typeface="Calibri" panose="020F0502020204030204" pitchFamily="34" charset="0"/>
                <a:ea typeface="Calibri" panose="020F0502020204030204" pitchFamily="34" charset="0"/>
              </a:rPr>
              <a:t> se imparte en los dos Campus de la Universidad de Málaga: en un semestre, en la </a:t>
            </a:r>
            <a:r>
              <a:rPr lang="es-ES" sz="2100" b="1" spc="-15" dirty="0">
                <a:solidFill>
                  <a:srgbClr val="002060"/>
                </a:solidFill>
                <a:latin typeface="Calibri" panose="020F0502020204030204" pitchFamily="34" charset="0"/>
                <a:ea typeface="Calibri" panose="020F0502020204030204" pitchFamily="34" charset="0"/>
              </a:rPr>
              <a:t>Facultad </a:t>
            </a:r>
            <a:r>
              <a:rPr lang="es-ES" sz="2100" b="1" dirty="0">
                <a:solidFill>
                  <a:srgbClr val="002060"/>
                </a:solidFill>
                <a:latin typeface="Calibri" panose="020F0502020204030204" pitchFamily="34" charset="0"/>
                <a:ea typeface="Calibri" panose="020F0502020204030204" pitchFamily="34" charset="0"/>
              </a:rPr>
              <a:t>de Ciencias Económicas y Empresariales, sita en el </a:t>
            </a:r>
            <a:r>
              <a:rPr lang="es-ES" sz="2100" b="1" dirty="0">
                <a:solidFill>
                  <a:srgbClr val="FF0000"/>
                </a:solidFill>
                <a:latin typeface="Calibri" panose="020F0502020204030204" pitchFamily="34" charset="0"/>
                <a:ea typeface="Calibri" panose="020F0502020204030204" pitchFamily="34" charset="0"/>
              </a:rPr>
              <a:t>Campus de El Ejido</a:t>
            </a:r>
            <a:r>
              <a:rPr lang="es-ES" sz="2100" b="1" dirty="0">
                <a:solidFill>
                  <a:srgbClr val="002060"/>
                </a:solidFill>
                <a:latin typeface="Calibri" panose="020F0502020204030204" pitchFamily="34" charset="0"/>
                <a:ea typeface="Calibri" panose="020F0502020204030204" pitchFamily="34" charset="0"/>
              </a:rPr>
              <a:t>; y en el otro semestre, en la </a:t>
            </a:r>
            <a:r>
              <a:rPr lang="es-ES" sz="2100" b="1" spc="-15" dirty="0">
                <a:solidFill>
                  <a:srgbClr val="002060"/>
                </a:solidFill>
                <a:latin typeface="Calibri" panose="020F0502020204030204" pitchFamily="34" charset="0"/>
                <a:ea typeface="Calibri" panose="020F0502020204030204" pitchFamily="34" charset="0"/>
              </a:rPr>
              <a:t>Facultad </a:t>
            </a:r>
            <a:r>
              <a:rPr lang="es-ES" sz="2100" b="1" dirty="0">
                <a:solidFill>
                  <a:srgbClr val="002060"/>
                </a:solidFill>
                <a:latin typeface="Calibri" panose="020F0502020204030204" pitchFamily="34" charset="0"/>
                <a:ea typeface="Calibri" panose="020F0502020204030204" pitchFamily="34" charset="0"/>
              </a:rPr>
              <a:t>de </a:t>
            </a:r>
            <a:r>
              <a:rPr lang="es-ES" sz="2100" b="1" spc="-15" dirty="0">
                <a:solidFill>
                  <a:srgbClr val="002060"/>
                </a:solidFill>
                <a:latin typeface="Calibri" panose="020F0502020204030204" pitchFamily="34" charset="0"/>
                <a:ea typeface="Calibri" panose="020F0502020204030204" pitchFamily="34" charset="0"/>
              </a:rPr>
              <a:t>Derecho, </a:t>
            </a:r>
            <a:r>
              <a:rPr lang="es-ES" sz="2100" b="1" dirty="0">
                <a:solidFill>
                  <a:srgbClr val="002060"/>
                </a:solidFill>
                <a:latin typeface="Calibri" panose="020F0502020204030204" pitchFamily="34" charset="0"/>
                <a:ea typeface="Calibri" panose="020F0502020204030204" pitchFamily="34" charset="0"/>
              </a:rPr>
              <a:t>situada en el </a:t>
            </a:r>
            <a:r>
              <a:rPr lang="es-ES" sz="2100" b="1" dirty="0">
                <a:solidFill>
                  <a:srgbClr val="FF0000"/>
                </a:solidFill>
                <a:latin typeface="Calibri" panose="020F0502020204030204" pitchFamily="34" charset="0"/>
                <a:ea typeface="Calibri" panose="020F0502020204030204" pitchFamily="34" charset="0"/>
              </a:rPr>
              <a:t>Campus de </a:t>
            </a:r>
            <a:r>
              <a:rPr lang="es-ES" sz="2100" b="1" spc="-25" dirty="0">
                <a:solidFill>
                  <a:srgbClr val="FF0000"/>
                </a:solidFill>
                <a:latin typeface="Calibri" panose="020F0502020204030204" pitchFamily="34" charset="0"/>
                <a:ea typeface="Calibri" panose="020F0502020204030204" pitchFamily="34" charset="0"/>
              </a:rPr>
              <a:t>Teatinos</a:t>
            </a:r>
            <a:r>
              <a:rPr lang="es-ES" sz="2100" b="1" spc="-25" dirty="0">
                <a:solidFill>
                  <a:srgbClr val="002060"/>
                </a:solidFill>
                <a:latin typeface="Calibri" panose="020F0502020204030204" pitchFamily="34" charset="0"/>
                <a:ea typeface="Calibri" panose="020F0502020204030204" pitchFamily="34" charset="0"/>
              </a:rPr>
              <a:t>.</a:t>
            </a:r>
            <a:endParaRPr lang="es-ES" sz="2100"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4393109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n 12"/>
          <p:cNvPicPr>
            <a:picLocks noChangeAspect="1"/>
          </p:cNvPicPr>
          <p:nvPr/>
        </p:nvPicPr>
        <p:blipFill>
          <a:blip r:embed="rId2"/>
          <a:stretch>
            <a:fillRect/>
          </a:stretch>
        </p:blipFill>
        <p:spPr>
          <a:xfrm>
            <a:off x="594790" y="280435"/>
            <a:ext cx="11075572" cy="620229"/>
          </a:xfrm>
          <a:prstGeom prst="rect">
            <a:avLst/>
          </a:prstGeom>
        </p:spPr>
      </p:pic>
      <p:sp>
        <p:nvSpPr>
          <p:cNvPr id="2" name="Rectángulo 1"/>
          <p:cNvSpPr/>
          <p:nvPr/>
        </p:nvSpPr>
        <p:spPr>
          <a:xfrm>
            <a:off x="594790" y="1047142"/>
            <a:ext cx="11075572" cy="5391219"/>
          </a:xfrm>
          <a:prstGeom prst="rect">
            <a:avLst/>
          </a:prstGeom>
        </p:spPr>
        <p:txBody>
          <a:bodyPr wrap="square">
            <a:spAutoFit/>
          </a:bodyPr>
          <a:lstStyle/>
          <a:p>
            <a:pPr algn="just">
              <a:spcBef>
                <a:spcPts val="55"/>
              </a:spcBef>
              <a:spcAft>
                <a:spcPts val="0"/>
              </a:spcAft>
            </a:pPr>
            <a:r>
              <a:rPr lang="es-ES" sz="2800" b="1" dirty="0">
                <a:solidFill>
                  <a:srgbClr val="00B0F0"/>
                </a:solidFill>
                <a:latin typeface="Calibri" panose="020F0502020204030204" pitchFamily="34" charset="0"/>
                <a:ea typeface="Calibri" panose="020F0502020204030204" pitchFamily="34" charset="0"/>
              </a:rPr>
              <a:t>DOBLE GRADO EN ADE Y EN DERECHO 		    Salidas profesionales</a:t>
            </a:r>
          </a:p>
          <a:p>
            <a:pPr algn="just">
              <a:spcBef>
                <a:spcPts val="55"/>
              </a:spcBef>
              <a:spcAft>
                <a:spcPts val="0"/>
              </a:spcAft>
            </a:pPr>
            <a:endParaRPr lang="es-ES" sz="2000" b="1" dirty="0">
              <a:latin typeface="Calibri" panose="020F0502020204030204" pitchFamily="34" charset="0"/>
              <a:ea typeface="Calibri" panose="020F0502020204030204" pitchFamily="34" charset="0"/>
            </a:endParaRPr>
          </a:p>
          <a:p>
            <a:pPr algn="just">
              <a:spcBef>
                <a:spcPts val="55"/>
              </a:spcBef>
              <a:spcAft>
                <a:spcPts val="1200"/>
              </a:spcAft>
            </a:pPr>
            <a:r>
              <a:rPr lang="es-ES" sz="2100" b="1" dirty="0">
                <a:solidFill>
                  <a:srgbClr val="002060"/>
                </a:solidFill>
                <a:latin typeface="Calibri" panose="020F0502020204030204" pitchFamily="34" charset="0"/>
                <a:ea typeface="Calibri" panose="020F0502020204030204" pitchFamily="34" charset="0"/>
              </a:rPr>
              <a:t>Los estudios en ADE y en Derecho capacitan </a:t>
            </a:r>
            <a:r>
              <a:rPr lang="es-ES" sz="2100" b="1" spc="-15" dirty="0">
                <a:solidFill>
                  <a:srgbClr val="002060"/>
                </a:solidFill>
                <a:latin typeface="Calibri" panose="020F0502020204030204" pitchFamily="34" charset="0"/>
                <a:ea typeface="Calibri" panose="020F0502020204030204" pitchFamily="34" charset="0"/>
              </a:rPr>
              <a:t>para </a:t>
            </a:r>
            <a:r>
              <a:rPr lang="es-ES" sz="2100" b="1" dirty="0">
                <a:solidFill>
                  <a:srgbClr val="002060"/>
                </a:solidFill>
                <a:latin typeface="Calibri" panose="020F0502020204030204" pitchFamily="34" charset="0"/>
                <a:ea typeface="Calibri" panose="020F0502020204030204" pitchFamily="34" charset="0"/>
              </a:rPr>
              <a:t>desempeñar una amplia variedad de funciones de </a:t>
            </a:r>
            <a:r>
              <a:rPr lang="es-ES" sz="2100" b="1" dirty="0">
                <a:solidFill>
                  <a:srgbClr val="C00000"/>
                </a:solidFill>
                <a:latin typeface="Calibri" panose="020F0502020204030204" pitchFamily="34" charset="0"/>
                <a:ea typeface="Calibri" panose="020F0502020204030204" pitchFamily="34" charset="0"/>
              </a:rPr>
              <a:t>gestión</a:t>
            </a:r>
            <a:r>
              <a:rPr lang="es-ES" sz="2100" b="1" dirty="0">
                <a:solidFill>
                  <a:srgbClr val="002060"/>
                </a:solidFill>
                <a:latin typeface="Calibri" panose="020F0502020204030204" pitchFamily="34" charset="0"/>
                <a:ea typeface="Calibri" panose="020F0502020204030204" pitchFamily="34" charset="0"/>
              </a:rPr>
              <a:t>, </a:t>
            </a:r>
            <a:r>
              <a:rPr lang="es-ES" sz="2100" b="1" dirty="0">
                <a:solidFill>
                  <a:srgbClr val="C00000"/>
                </a:solidFill>
                <a:latin typeface="Calibri" panose="020F0502020204030204" pitchFamily="34" charset="0"/>
                <a:ea typeface="Calibri" panose="020F0502020204030204" pitchFamily="34" charset="0"/>
              </a:rPr>
              <a:t>asesoramiento jurídico de empresas</a:t>
            </a:r>
            <a:r>
              <a:rPr lang="es-ES" sz="2100" b="1" dirty="0">
                <a:solidFill>
                  <a:srgbClr val="002060"/>
                </a:solidFill>
                <a:latin typeface="Calibri" panose="020F0502020204030204" pitchFamily="34" charset="0"/>
                <a:ea typeface="Calibri" panose="020F0502020204030204" pitchFamily="34" charset="0"/>
              </a:rPr>
              <a:t>, y evaluación de esas y de </a:t>
            </a:r>
            <a:r>
              <a:rPr lang="es-ES" sz="2100" b="1" spc="-15" dirty="0">
                <a:solidFill>
                  <a:srgbClr val="002060"/>
                </a:solidFill>
                <a:latin typeface="Calibri" panose="020F0502020204030204" pitchFamily="34" charset="0"/>
                <a:ea typeface="Calibri" panose="020F0502020204030204" pitchFamily="34" charset="0"/>
              </a:rPr>
              <a:t>otras </a:t>
            </a:r>
            <a:r>
              <a:rPr lang="es-ES" sz="2100" b="1" dirty="0">
                <a:solidFill>
                  <a:srgbClr val="002060"/>
                </a:solidFill>
                <a:latin typeface="Calibri" panose="020F0502020204030204" pitchFamily="34" charset="0"/>
                <a:ea typeface="Calibri" panose="020F0502020204030204" pitchFamily="34" charset="0"/>
              </a:rPr>
              <a:t>organizaciones. </a:t>
            </a:r>
            <a:r>
              <a:rPr lang="es-ES" sz="2100" b="1" spc="-20" dirty="0">
                <a:solidFill>
                  <a:srgbClr val="002060"/>
                </a:solidFill>
                <a:latin typeface="Calibri" panose="020F0502020204030204" pitchFamily="34" charset="0"/>
                <a:ea typeface="Calibri" panose="020F0502020204030204" pitchFamily="34" charset="0"/>
              </a:rPr>
              <a:t>Por tanto, </a:t>
            </a:r>
            <a:r>
              <a:rPr lang="es-ES" sz="2100" b="1" dirty="0">
                <a:solidFill>
                  <a:srgbClr val="002060"/>
                </a:solidFill>
                <a:latin typeface="Calibri" panose="020F0502020204030204" pitchFamily="34" charset="0"/>
                <a:ea typeface="Calibri" panose="020F0502020204030204" pitchFamily="34" charset="0"/>
              </a:rPr>
              <a:t>cualquier organización es una potencial demandante de </a:t>
            </a:r>
            <a:r>
              <a:rPr lang="es-ES" sz="2100" b="1" spc="-15" dirty="0">
                <a:solidFill>
                  <a:srgbClr val="002060"/>
                </a:solidFill>
                <a:latin typeface="Calibri" panose="020F0502020204030204" pitchFamily="34" charset="0"/>
                <a:ea typeface="Calibri" panose="020F0502020204030204" pitchFamily="34" charset="0"/>
              </a:rPr>
              <a:t>estos </a:t>
            </a:r>
            <a:r>
              <a:rPr lang="es-ES" sz="2100" b="1" dirty="0">
                <a:solidFill>
                  <a:srgbClr val="002060"/>
                </a:solidFill>
                <a:latin typeface="Calibri" panose="020F0502020204030204" pitchFamily="34" charset="0"/>
                <a:ea typeface="Calibri" panose="020F0502020204030204" pitchFamily="34" charset="0"/>
              </a:rPr>
              <a:t>titulados. </a:t>
            </a:r>
            <a:endParaRPr lang="es-ES" sz="2100" b="1" spc="-15" dirty="0">
              <a:solidFill>
                <a:srgbClr val="002060"/>
              </a:solidFill>
              <a:latin typeface="Calibri" panose="020F0502020204030204" pitchFamily="34" charset="0"/>
              <a:ea typeface="Calibri" panose="020F0502020204030204" pitchFamily="34" charset="0"/>
            </a:endParaRPr>
          </a:p>
          <a:p>
            <a:pPr algn="just">
              <a:spcBef>
                <a:spcPts val="55"/>
              </a:spcBef>
              <a:spcAft>
                <a:spcPts val="1200"/>
              </a:spcAft>
            </a:pPr>
            <a:r>
              <a:rPr lang="es-ES" sz="2100" b="1" spc="-15" dirty="0">
                <a:solidFill>
                  <a:srgbClr val="002060"/>
                </a:solidFill>
                <a:latin typeface="Calibri" panose="020F0502020204030204" pitchFamily="34" charset="0"/>
                <a:ea typeface="Calibri" panose="020F0502020204030204" pitchFamily="34" charset="0"/>
              </a:rPr>
              <a:t>Esta </a:t>
            </a:r>
            <a:r>
              <a:rPr lang="es-ES" sz="2100" b="1" dirty="0">
                <a:solidFill>
                  <a:srgbClr val="002060"/>
                </a:solidFill>
                <a:latin typeface="Calibri" panose="020F0502020204030204" pitchFamily="34" charset="0"/>
                <a:ea typeface="Calibri" panose="020F0502020204030204" pitchFamily="34" charset="0"/>
              </a:rPr>
              <a:t>formación permite asumir además responsabilidades </a:t>
            </a:r>
            <a:r>
              <a:rPr lang="es-ES" sz="2100" b="1" spc="-15" dirty="0">
                <a:solidFill>
                  <a:srgbClr val="002060"/>
                </a:solidFill>
                <a:latin typeface="Calibri" panose="020F0502020204030204" pitchFamily="34" charset="0"/>
                <a:ea typeface="Calibri" panose="020F0502020204030204" pitchFamily="34" charset="0"/>
              </a:rPr>
              <a:t>tanto </a:t>
            </a:r>
            <a:r>
              <a:rPr lang="es-ES" sz="2100" b="1" dirty="0">
                <a:solidFill>
                  <a:srgbClr val="002060"/>
                </a:solidFill>
                <a:latin typeface="Calibri" panose="020F0502020204030204" pitchFamily="34" charset="0"/>
                <a:ea typeface="Calibri" panose="020F0502020204030204" pitchFamily="34" charset="0"/>
              </a:rPr>
              <a:t>en el ámbito global de la </a:t>
            </a:r>
            <a:r>
              <a:rPr lang="es-ES" sz="2100" b="1" spc="-15" dirty="0">
                <a:solidFill>
                  <a:srgbClr val="002060"/>
                </a:solidFill>
                <a:latin typeface="Calibri" panose="020F0502020204030204" pitchFamily="34" charset="0"/>
                <a:ea typeface="Calibri" panose="020F0502020204030204" pitchFamily="34" charset="0"/>
              </a:rPr>
              <a:t>gestión </a:t>
            </a:r>
            <a:r>
              <a:rPr lang="es-ES" sz="2100" b="1" dirty="0">
                <a:solidFill>
                  <a:srgbClr val="002060"/>
                </a:solidFill>
                <a:latin typeface="Calibri" panose="020F0502020204030204" pitchFamily="34" charset="0"/>
                <a:ea typeface="Calibri" panose="020F0502020204030204" pitchFamily="34" charset="0"/>
              </a:rPr>
              <a:t>de las organizaciones como en ámbitos más específicos. A nivel </a:t>
            </a:r>
            <a:r>
              <a:rPr lang="es-ES" sz="2100" b="1" spc="-15" dirty="0">
                <a:solidFill>
                  <a:srgbClr val="002060"/>
                </a:solidFill>
                <a:latin typeface="Calibri" panose="020F0502020204030204" pitchFamily="34" charset="0"/>
                <a:ea typeface="Calibri" panose="020F0502020204030204" pitchFamily="34" charset="0"/>
              </a:rPr>
              <a:t>general, </a:t>
            </a:r>
            <a:r>
              <a:rPr lang="es-ES" sz="2100" b="1">
                <a:solidFill>
                  <a:srgbClr val="002060"/>
                </a:solidFill>
                <a:latin typeface="Calibri" panose="020F0502020204030204" pitchFamily="34" charset="0"/>
                <a:ea typeface="Calibri" panose="020F0502020204030204" pitchFamily="34" charset="0"/>
              </a:rPr>
              <a:t>los egresados </a:t>
            </a:r>
            <a:r>
              <a:rPr lang="es-ES" sz="2100" b="1" dirty="0">
                <a:solidFill>
                  <a:srgbClr val="002060"/>
                </a:solidFill>
                <a:latin typeface="Calibri" panose="020F0502020204030204" pitchFamily="34" charset="0"/>
                <a:ea typeface="Calibri" panose="020F0502020204030204" pitchFamily="34" charset="0"/>
              </a:rPr>
              <a:t>pueden adaptarse a </a:t>
            </a:r>
            <a:r>
              <a:rPr lang="es-ES" sz="2100" b="1" dirty="0">
                <a:solidFill>
                  <a:srgbClr val="C00000"/>
                </a:solidFill>
                <a:latin typeface="Calibri" panose="020F0502020204030204" pitchFamily="34" charset="0"/>
                <a:ea typeface="Calibri" panose="020F0502020204030204" pitchFamily="34" charset="0"/>
              </a:rPr>
              <a:t>múltiples áreas de trabajo </a:t>
            </a:r>
            <a:r>
              <a:rPr lang="es-ES" sz="2100" b="1" dirty="0">
                <a:solidFill>
                  <a:srgbClr val="002060"/>
                </a:solidFill>
                <a:latin typeface="Calibri" panose="020F0502020204030204" pitchFamily="34" charset="0"/>
                <a:ea typeface="Calibri" panose="020F0502020204030204" pitchFamily="34" charset="0"/>
              </a:rPr>
              <a:t>relacionadas con la dirección, la administración, la</a:t>
            </a:r>
            <a:r>
              <a:rPr lang="es-ES" sz="2100" b="1" spc="-240" dirty="0">
                <a:solidFill>
                  <a:srgbClr val="002060"/>
                </a:solidFill>
                <a:latin typeface="Calibri" panose="020F0502020204030204" pitchFamily="34" charset="0"/>
                <a:ea typeface="Calibri" panose="020F0502020204030204" pitchFamily="34" charset="0"/>
              </a:rPr>
              <a:t> </a:t>
            </a:r>
            <a:r>
              <a:rPr lang="es-ES" sz="2100" b="1" dirty="0">
                <a:solidFill>
                  <a:srgbClr val="002060"/>
                </a:solidFill>
                <a:latin typeface="Calibri" panose="020F0502020204030204" pitchFamily="34" charset="0"/>
                <a:ea typeface="Calibri" panose="020F0502020204030204" pitchFamily="34" charset="0"/>
              </a:rPr>
              <a:t>producción, la distribución, la contabilidad, los recursos humanos, la financiación, la comercialización, </a:t>
            </a:r>
            <a:r>
              <a:rPr lang="es-ES" sz="2100" b="1" spc="-15" dirty="0">
                <a:solidFill>
                  <a:srgbClr val="002060"/>
                </a:solidFill>
                <a:latin typeface="Calibri" panose="020F0502020204030204" pitchFamily="34" charset="0"/>
                <a:ea typeface="Calibri" panose="020F0502020204030204" pitchFamily="34" charset="0"/>
              </a:rPr>
              <a:t>etc. </a:t>
            </a:r>
            <a:r>
              <a:rPr lang="es-ES" sz="2100" b="1" dirty="0">
                <a:solidFill>
                  <a:srgbClr val="002060"/>
                </a:solidFill>
                <a:latin typeface="Calibri" panose="020F0502020204030204" pitchFamily="34" charset="0"/>
                <a:ea typeface="Calibri" panose="020F0502020204030204" pitchFamily="34" charset="0"/>
              </a:rPr>
              <a:t>A nivel más específico, realizan estudios de mercado, gestiones contables y financieras, análisis jurídicos</a:t>
            </a:r>
            <a:r>
              <a:rPr lang="es-ES" sz="2100" b="1" spc="-305" dirty="0">
                <a:solidFill>
                  <a:srgbClr val="002060"/>
                </a:solidFill>
                <a:latin typeface="Calibri" panose="020F0502020204030204" pitchFamily="34" charset="0"/>
                <a:ea typeface="Calibri" panose="020F0502020204030204" pitchFamily="34" charset="0"/>
              </a:rPr>
              <a:t> </a:t>
            </a:r>
            <a:r>
              <a:rPr lang="es-ES" sz="2100" b="1" spc="-15" dirty="0">
                <a:solidFill>
                  <a:srgbClr val="002060"/>
                </a:solidFill>
                <a:latin typeface="Calibri" panose="020F0502020204030204" pitchFamily="34" charset="0"/>
                <a:ea typeface="Calibri" panose="020F0502020204030204" pitchFamily="34" charset="0"/>
              </a:rPr>
              <a:t>para </a:t>
            </a:r>
            <a:r>
              <a:rPr lang="es-ES" sz="2100" b="1" dirty="0">
                <a:solidFill>
                  <a:srgbClr val="002060"/>
                </a:solidFill>
                <a:latin typeface="Calibri" panose="020F0502020204030204" pitchFamily="34" charset="0"/>
                <a:ea typeface="Calibri" panose="020F0502020204030204" pitchFamily="34" charset="0"/>
              </a:rPr>
              <a:t>instituciones financieras y de seguros,</a:t>
            </a:r>
            <a:r>
              <a:rPr lang="es-ES" sz="2100" b="1" spc="-20" dirty="0">
                <a:solidFill>
                  <a:srgbClr val="002060"/>
                </a:solidFill>
                <a:latin typeface="Calibri" panose="020F0502020204030204" pitchFamily="34" charset="0"/>
                <a:ea typeface="Calibri" panose="020F0502020204030204" pitchFamily="34" charset="0"/>
              </a:rPr>
              <a:t> </a:t>
            </a:r>
            <a:r>
              <a:rPr lang="es-ES" sz="2100" b="1" spc="-15" dirty="0">
                <a:solidFill>
                  <a:srgbClr val="002060"/>
                </a:solidFill>
                <a:latin typeface="Calibri" panose="020F0502020204030204" pitchFamily="34" charset="0"/>
                <a:ea typeface="Calibri" panose="020F0502020204030204" pitchFamily="34" charset="0"/>
              </a:rPr>
              <a:t>etc.</a:t>
            </a:r>
            <a:endParaRPr lang="es-ES" sz="2100" b="1" dirty="0">
              <a:solidFill>
                <a:srgbClr val="002060"/>
              </a:solidFill>
              <a:latin typeface="Calibri" panose="020F0502020204030204" pitchFamily="34" charset="0"/>
              <a:ea typeface="Calibri" panose="020F0502020204030204" pitchFamily="34" charset="0"/>
            </a:endParaRPr>
          </a:p>
          <a:p>
            <a:pPr algn="just">
              <a:spcBef>
                <a:spcPts val="55"/>
              </a:spcBef>
              <a:spcAft>
                <a:spcPts val="1200"/>
              </a:spcAft>
            </a:pPr>
            <a:r>
              <a:rPr lang="es-ES" sz="2100" b="1" dirty="0">
                <a:solidFill>
                  <a:srgbClr val="002060"/>
                </a:solidFill>
                <a:latin typeface="Calibri" panose="020F0502020204030204" pitchFamily="34" charset="0"/>
                <a:ea typeface="Calibri" panose="020F0502020204030204" pitchFamily="34" charset="0"/>
              </a:rPr>
              <a:t>Los </a:t>
            </a:r>
            <a:r>
              <a:rPr lang="es-ES" sz="2100" b="1" dirty="0">
                <a:solidFill>
                  <a:srgbClr val="7030A0"/>
                </a:solidFill>
                <a:latin typeface="Calibri" panose="020F0502020204030204" pitchFamily="34" charset="0"/>
                <a:ea typeface="Calibri" panose="020F0502020204030204" pitchFamily="34" charset="0"/>
              </a:rPr>
              <a:t>Graduados y Graduadas en ADE y en Derecho </a:t>
            </a:r>
            <a:r>
              <a:rPr lang="es-ES" sz="2100" b="1" dirty="0">
                <a:solidFill>
                  <a:srgbClr val="002060"/>
                </a:solidFill>
                <a:latin typeface="Calibri" panose="020F0502020204030204" pitchFamily="34" charset="0"/>
                <a:ea typeface="Calibri" panose="020F0502020204030204" pitchFamily="34" charset="0"/>
              </a:rPr>
              <a:t>pueden dedicarse también al </a:t>
            </a:r>
            <a:r>
              <a:rPr lang="es-ES" sz="2100" b="1" dirty="0">
                <a:solidFill>
                  <a:srgbClr val="C00000"/>
                </a:solidFill>
                <a:latin typeface="Calibri" panose="020F0502020204030204" pitchFamily="34" charset="0"/>
                <a:ea typeface="Calibri" panose="020F0502020204030204" pitchFamily="34" charset="0"/>
              </a:rPr>
              <a:t>ejercicio libre </a:t>
            </a:r>
            <a:r>
              <a:rPr lang="es-ES" sz="2100" b="1" dirty="0">
                <a:solidFill>
                  <a:srgbClr val="002060"/>
                </a:solidFill>
                <a:latin typeface="Calibri" panose="020F0502020204030204" pitchFamily="34" charset="0"/>
                <a:ea typeface="Calibri" panose="020F0502020204030204" pitchFamily="34" charset="0"/>
              </a:rPr>
              <a:t>de la profesión, bien integrándose en un despacho con varios profesionales y desarrollando su actividad en los departamentos de asesoría jurídica, recursos humanos o prevención de riesgos laborales, bien creando uno propio como asesor y consultor de empresas.</a:t>
            </a:r>
            <a:endParaRPr lang="es-ES" sz="2100"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38642655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n 12"/>
          <p:cNvPicPr>
            <a:picLocks noChangeAspect="1"/>
          </p:cNvPicPr>
          <p:nvPr/>
        </p:nvPicPr>
        <p:blipFill>
          <a:blip r:embed="rId2"/>
          <a:stretch>
            <a:fillRect/>
          </a:stretch>
        </p:blipFill>
        <p:spPr>
          <a:xfrm>
            <a:off x="594790" y="280435"/>
            <a:ext cx="11075572" cy="620229"/>
          </a:xfrm>
          <a:prstGeom prst="rect">
            <a:avLst/>
          </a:prstGeom>
        </p:spPr>
      </p:pic>
      <p:sp>
        <p:nvSpPr>
          <p:cNvPr id="2" name="Rectángulo 1"/>
          <p:cNvSpPr/>
          <p:nvPr/>
        </p:nvSpPr>
        <p:spPr>
          <a:xfrm>
            <a:off x="594790" y="1444364"/>
            <a:ext cx="11075572" cy="4642296"/>
          </a:xfrm>
          <a:prstGeom prst="rect">
            <a:avLst/>
          </a:prstGeom>
        </p:spPr>
        <p:txBody>
          <a:bodyPr wrap="square">
            <a:spAutoFit/>
          </a:bodyPr>
          <a:lstStyle/>
          <a:p>
            <a:pPr marR="50110" algn="ctr"/>
            <a:r>
              <a:rPr lang="es-ES" sz="3200" b="1" i="0" u="none" strike="noStrike" baseline="0" dirty="0">
                <a:solidFill>
                  <a:srgbClr val="0070C0"/>
                </a:solidFill>
                <a:latin typeface="Calibri" panose="020F0502020204030204" pitchFamily="34" charset="0"/>
              </a:rPr>
              <a:t>OFERTA DE ESTUDIOS DE</a:t>
            </a:r>
            <a:r>
              <a:rPr lang="es-ES" sz="3200" b="1" i="0" u="none" strike="noStrike" dirty="0">
                <a:solidFill>
                  <a:srgbClr val="0070C0"/>
                </a:solidFill>
                <a:latin typeface="Calibri" panose="020F0502020204030204" pitchFamily="34" charset="0"/>
              </a:rPr>
              <a:t> </a:t>
            </a:r>
            <a:r>
              <a:rPr lang="es-ES" sz="3200" b="1" i="0" u="none" strike="noStrike" baseline="0" dirty="0">
                <a:solidFill>
                  <a:srgbClr val="0070C0"/>
                </a:solidFill>
                <a:latin typeface="Calibri" panose="020F0502020204030204" pitchFamily="34" charset="0"/>
              </a:rPr>
              <a:t>GRADO</a:t>
            </a:r>
          </a:p>
          <a:p>
            <a:pPr marR="50110" algn="ctr"/>
            <a:endParaRPr lang="es-ES" sz="3200" b="0" i="0" u="none" strike="noStrike" baseline="0" dirty="0">
              <a:solidFill>
                <a:srgbClr val="00AFEF"/>
              </a:solidFill>
              <a:latin typeface="Calibri" panose="020F0502020204030204" pitchFamily="34" charset="0"/>
            </a:endParaRPr>
          </a:p>
          <a:p>
            <a:pPr marR="0" algn="just">
              <a:spcAft>
                <a:spcPts val="1800"/>
              </a:spcAft>
            </a:pPr>
            <a:r>
              <a:rPr lang="es-ES" sz="4000" b="1" dirty="0">
                <a:solidFill>
                  <a:srgbClr val="001E5E"/>
                </a:solidFill>
                <a:latin typeface="Calibri" panose="020F0502020204030204" pitchFamily="34" charset="0"/>
              </a:rPr>
              <a:t>GRADO EN </a:t>
            </a:r>
            <a:r>
              <a:rPr lang="es-ES" sz="4000" b="1" i="0" u="none" strike="noStrike" baseline="0" dirty="0">
                <a:solidFill>
                  <a:srgbClr val="001E5E"/>
                </a:solidFill>
                <a:latin typeface="Calibri" panose="020F0502020204030204" pitchFamily="34" charset="0"/>
              </a:rPr>
              <a:t>DERECHO</a:t>
            </a:r>
            <a:endParaRPr lang="es-ES" sz="4000" b="0" i="0" u="none" strike="noStrike" baseline="0" dirty="0">
              <a:solidFill>
                <a:srgbClr val="001E5E"/>
              </a:solidFill>
              <a:latin typeface="Calibri" panose="020F0502020204030204" pitchFamily="34" charset="0"/>
            </a:endParaRPr>
          </a:p>
          <a:p>
            <a:pPr marR="0" algn="just">
              <a:spcAft>
                <a:spcPts val="1800"/>
              </a:spcAft>
            </a:pPr>
            <a:r>
              <a:rPr lang="es-ES" sz="4000" b="1" dirty="0">
                <a:solidFill>
                  <a:srgbClr val="7030A0"/>
                </a:solidFill>
                <a:latin typeface="Calibri" panose="020F0502020204030204" pitchFamily="34" charset="0"/>
              </a:rPr>
              <a:t>GRADO EN CRIMINOLOGÍA</a:t>
            </a:r>
          </a:p>
          <a:p>
            <a:pPr marR="3920">
              <a:spcAft>
                <a:spcPts val="1800"/>
              </a:spcAft>
            </a:pPr>
            <a:r>
              <a:rPr lang="es-ES" sz="4000" b="1" i="0" u="none" strike="noStrike" baseline="0" dirty="0">
                <a:solidFill>
                  <a:srgbClr val="001E5E"/>
                </a:solidFill>
                <a:latin typeface="Calibri" panose="020F0502020204030204" pitchFamily="34" charset="0"/>
              </a:rPr>
              <a:t>DOBLE GRADO EN ADMINISTRACIÓN Y DIRECCIÓN DE EMPRESAS (ADE) Y EN DERECHO</a:t>
            </a:r>
            <a:r>
              <a:rPr lang="es-ES" sz="4000" b="1" baseline="30000" dirty="0">
                <a:solidFill>
                  <a:srgbClr val="7030A0"/>
                </a:solidFill>
                <a:latin typeface="Calibri" panose="020F0502020204030204" pitchFamily="34" charset="0"/>
              </a:rPr>
              <a:t> </a:t>
            </a:r>
            <a:r>
              <a:rPr lang="es-ES" sz="4000" b="1" baseline="30000" dirty="0">
                <a:solidFill>
                  <a:schemeClr val="accent1">
                    <a:lumMod val="75000"/>
                  </a:schemeClr>
                </a:solidFill>
                <a:latin typeface="Calibri" panose="020F0502020204030204" pitchFamily="34" charset="0"/>
              </a:rPr>
              <a:t>*</a:t>
            </a:r>
            <a:r>
              <a:rPr lang="es-ES" sz="4000" b="1" dirty="0">
                <a:solidFill>
                  <a:schemeClr val="accent1">
                    <a:lumMod val="75000"/>
                  </a:schemeClr>
                </a:solidFill>
                <a:latin typeface="Calibri" panose="020F0502020204030204" pitchFamily="34" charset="0"/>
              </a:rPr>
              <a:t> </a:t>
            </a:r>
          </a:p>
          <a:p>
            <a:pPr marR="3920">
              <a:spcAft>
                <a:spcPts val="1800"/>
              </a:spcAft>
            </a:pPr>
            <a:r>
              <a:rPr lang="es-ES" sz="4000" b="1" baseline="30000" dirty="0">
                <a:solidFill>
                  <a:schemeClr val="accent1">
                    <a:lumMod val="75000"/>
                  </a:schemeClr>
                </a:solidFill>
                <a:latin typeface="Calibri" panose="020F0502020204030204" pitchFamily="34" charset="0"/>
              </a:rPr>
              <a:t>         * </a:t>
            </a:r>
            <a:r>
              <a:rPr lang="es-ES" sz="2400" b="1" dirty="0">
                <a:solidFill>
                  <a:schemeClr val="accent1">
                    <a:lumMod val="75000"/>
                  </a:schemeClr>
                </a:solidFill>
                <a:latin typeface="Calibri" panose="020F0502020204030204" pitchFamily="34" charset="0"/>
              </a:rPr>
              <a:t>Conjuntamente con la Facultad de </a:t>
            </a:r>
            <a:r>
              <a:rPr lang="es-ES" sz="2400" b="1" i="0" u="none" strike="noStrike" baseline="0" dirty="0">
                <a:solidFill>
                  <a:schemeClr val="accent1">
                    <a:lumMod val="75000"/>
                  </a:schemeClr>
                </a:solidFill>
                <a:latin typeface="Calibri" panose="020F0502020204030204" pitchFamily="34" charset="0"/>
              </a:rPr>
              <a:t>Ciencias Económicas y Empresariales</a:t>
            </a:r>
            <a:endParaRPr lang="es-ES" sz="2400" dirty="0">
              <a:solidFill>
                <a:schemeClr val="accent1">
                  <a:lumMod val="75000"/>
                </a:schemeClr>
              </a:solidFill>
            </a:endParaRPr>
          </a:p>
        </p:txBody>
      </p:sp>
    </p:spTree>
    <p:extLst>
      <p:ext uri="{BB962C8B-B14F-4D97-AF65-F5344CB8AC3E}">
        <p14:creationId xmlns:p14="http://schemas.microsoft.com/office/powerpoint/2010/main" val="27349774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n 12"/>
          <p:cNvPicPr>
            <a:picLocks noChangeAspect="1"/>
          </p:cNvPicPr>
          <p:nvPr/>
        </p:nvPicPr>
        <p:blipFill>
          <a:blip r:embed="rId2"/>
          <a:stretch>
            <a:fillRect/>
          </a:stretch>
        </p:blipFill>
        <p:spPr>
          <a:xfrm>
            <a:off x="594790" y="280435"/>
            <a:ext cx="11075572" cy="620229"/>
          </a:xfrm>
          <a:prstGeom prst="rect">
            <a:avLst/>
          </a:prstGeom>
        </p:spPr>
      </p:pic>
      <p:sp>
        <p:nvSpPr>
          <p:cNvPr id="2" name="Rectángulo 1"/>
          <p:cNvSpPr/>
          <p:nvPr/>
        </p:nvSpPr>
        <p:spPr>
          <a:xfrm>
            <a:off x="264405" y="1047142"/>
            <a:ext cx="11644829" cy="5370829"/>
          </a:xfrm>
          <a:prstGeom prst="rect">
            <a:avLst/>
          </a:prstGeom>
        </p:spPr>
        <p:txBody>
          <a:bodyPr wrap="square">
            <a:spAutoFit/>
          </a:bodyPr>
          <a:lstStyle/>
          <a:p>
            <a:pPr marL="320040">
              <a:lnSpc>
                <a:spcPts val="3355"/>
              </a:lnSpc>
              <a:spcAft>
                <a:spcPts val="0"/>
              </a:spcAft>
              <a:tabLst>
                <a:tab pos="5944235" algn="l"/>
              </a:tabLst>
            </a:pPr>
            <a:r>
              <a:rPr lang="es-ES" sz="2800" b="1" dirty="0">
                <a:solidFill>
                  <a:srgbClr val="00B0F0"/>
                </a:solidFill>
                <a:latin typeface="Calibri" panose="020F0502020204030204" pitchFamily="34" charset="0"/>
                <a:ea typeface="Calibri" panose="020F0502020204030204" pitchFamily="34" charset="0"/>
              </a:rPr>
              <a:t>DOBLE GRADO EN ADE Y EN</a:t>
            </a:r>
            <a:r>
              <a:rPr lang="es-ES" sz="2800" b="1" spc="-50" dirty="0">
                <a:solidFill>
                  <a:srgbClr val="00B0F0"/>
                </a:solidFill>
                <a:latin typeface="Calibri" panose="020F0502020204030204" pitchFamily="34" charset="0"/>
                <a:ea typeface="Calibri" panose="020F0502020204030204" pitchFamily="34" charset="0"/>
              </a:rPr>
              <a:t> </a:t>
            </a:r>
            <a:r>
              <a:rPr lang="es-ES" sz="2800" b="1" dirty="0">
                <a:solidFill>
                  <a:srgbClr val="00B0F0"/>
                </a:solidFill>
                <a:latin typeface="Calibri" panose="020F0502020204030204" pitchFamily="34" charset="0"/>
                <a:ea typeface="Calibri" panose="020F0502020204030204" pitchFamily="34" charset="0"/>
              </a:rPr>
              <a:t>DERECHO 		        Salidas</a:t>
            </a:r>
            <a:r>
              <a:rPr lang="es-ES" sz="2800" b="1" spc="-40" dirty="0">
                <a:solidFill>
                  <a:srgbClr val="00B0F0"/>
                </a:solidFill>
                <a:latin typeface="Calibri" panose="020F0502020204030204" pitchFamily="34" charset="0"/>
                <a:ea typeface="Calibri" panose="020F0502020204030204" pitchFamily="34" charset="0"/>
              </a:rPr>
              <a:t> </a:t>
            </a:r>
            <a:r>
              <a:rPr lang="es-ES" sz="2800" b="1" dirty="0">
                <a:solidFill>
                  <a:srgbClr val="00B0F0"/>
                </a:solidFill>
                <a:latin typeface="Calibri" panose="020F0502020204030204" pitchFamily="34" charset="0"/>
                <a:ea typeface="Calibri" panose="020F0502020204030204" pitchFamily="34" charset="0"/>
              </a:rPr>
              <a:t>profesionales</a:t>
            </a:r>
            <a:endParaRPr lang="es-ES" sz="2000" b="1" dirty="0">
              <a:latin typeface="Calibri" panose="020F0502020204030204" pitchFamily="34" charset="0"/>
              <a:ea typeface="Calibri" panose="020F0502020204030204" pitchFamily="34" charset="0"/>
            </a:endParaRPr>
          </a:p>
          <a:p>
            <a:pPr algn="just">
              <a:spcBef>
                <a:spcPts val="55"/>
              </a:spcBef>
              <a:spcAft>
                <a:spcPts val="0"/>
              </a:spcAft>
            </a:pPr>
            <a:r>
              <a:rPr lang="es-ES" sz="2000" b="1" dirty="0">
                <a:latin typeface="Calibri" panose="020F0502020204030204" pitchFamily="34" charset="0"/>
                <a:ea typeface="Calibri" panose="020F0502020204030204" pitchFamily="34" charset="0"/>
              </a:rPr>
              <a:t> </a:t>
            </a:r>
          </a:p>
          <a:p>
            <a:pPr marL="320675" marR="360680" indent="-635" algn="just">
              <a:lnSpc>
                <a:spcPct val="87000"/>
              </a:lnSpc>
              <a:spcBef>
                <a:spcPts val="1800"/>
              </a:spcBef>
              <a:spcAft>
                <a:spcPts val="0"/>
              </a:spcAft>
            </a:pPr>
            <a:r>
              <a:rPr lang="es-ES" sz="2200" b="1" spc="-25" dirty="0">
                <a:solidFill>
                  <a:srgbClr val="002060"/>
                </a:solidFill>
                <a:latin typeface="Calibri" panose="020F0502020204030204" pitchFamily="34" charset="0"/>
                <a:ea typeface="Calibri" panose="020F0502020204030204" pitchFamily="34" charset="0"/>
              </a:rPr>
              <a:t>También </a:t>
            </a:r>
            <a:r>
              <a:rPr lang="es-ES" sz="2200" b="1" dirty="0">
                <a:solidFill>
                  <a:srgbClr val="002060"/>
                </a:solidFill>
                <a:latin typeface="Calibri" panose="020F0502020204030204" pitchFamily="34" charset="0"/>
                <a:ea typeface="Calibri" panose="020F0502020204030204" pitchFamily="34" charset="0"/>
              </a:rPr>
              <a:t>pueden acceder a la </a:t>
            </a:r>
            <a:r>
              <a:rPr lang="es-ES" sz="2200" b="1" dirty="0">
                <a:solidFill>
                  <a:srgbClr val="C00000"/>
                </a:solidFill>
                <a:latin typeface="Calibri" panose="020F0502020204030204" pitchFamily="34" charset="0"/>
                <a:ea typeface="Calibri" panose="020F0502020204030204" pitchFamily="34" charset="0"/>
              </a:rPr>
              <a:t>función pública </a:t>
            </a:r>
            <a:r>
              <a:rPr lang="es-ES" sz="2200" b="1" dirty="0">
                <a:solidFill>
                  <a:srgbClr val="002060"/>
                </a:solidFill>
                <a:latin typeface="Calibri" panose="020F0502020204030204" pitchFamily="34" charset="0"/>
                <a:ea typeface="Calibri" panose="020F0502020204030204" pitchFamily="34" charset="0"/>
              </a:rPr>
              <a:t>a </a:t>
            </a:r>
            <a:r>
              <a:rPr lang="es-ES" sz="2200" b="1" spc="-20" dirty="0">
                <a:solidFill>
                  <a:srgbClr val="002060"/>
                </a:solidFill>
                <a:latin typeface="Calibri" panose="020F0502020204030204" pitchFamily="34" charset="0"/>
                <a:ea typeface="Calibri" panose="020F0502020204030204" pitchFamily="34" charset="0"/>
              </a:rPr>
              <a:t>través </a:t>
            </a:r>
            <a:r>
              <a:rPr lang="es-ES" sz="2200" b="1" dirty="0">
                <a:solidFill>
                  <a:srgbClr val="002060"/>
                </a:solidFill>
                <a:latin typeface="Calibri" panose="020F0502020204030204" pitchFamily="34" charset="0"/>
                <a:ea typeface="Calibri" panose="020F0502020204030204" pitchFamily="34" charset="0"/>
              </a:rPr>
              <a:t>de las oposiciones a las que pueden presentarse los graduados en ambas titulaciones: Juez, Notario, Fiscal, Abogado del </a:t>
            </a:r>
            <a:r>
              <a:rPr lang="es-ES" sz="2200" b="1" spc="-15" dirty="0">
                <a:solidFill>
                  <a:srgbClr val="002060"/>
                </a:solidFill>
                <a:latin typeface="Calibri" panose="020F0502020204030204" pitchFamily="34" charset="0"/>
                <a:ea typeface="Calibri" panose="020F0502020204030204" pitchFamily="34" charset="0"/>
              </a:rPr>
              <a:t>Estado, </a:t>
            </a:r>
            <a:r>
              <a:rPr lang="es-ES" sz="2200" b="1" spc="-30" dirty="0">
                <a:solidFill>
                  <a:srgbClr val="002060"/>
                </a:solidFill>
                <a:latin typeface="Calibri" panose="020F0502020204030204" pitchFamily="34" charset="0"/>
                <a:ea typeface="Calibri" panose="020F0502020204030204" pitchFamily="34" charset="0"/>
              </a:rPr>
              <a:t>Técnicos </a:t>
            </a:r>
            <a:r>
              <a:rPr lang="es-ES" sz="2200" b="1" dirty="0">
                <a:solidFill>
                  <a:srgbClr val="002060"/>
                </a:solidFill>
                <a:latin typeface="Calibri" panose="020F0502020204030204" pitchFamily="34" charset="0"/>
                <a:ea typeface="Calibri" panose="020F0502020204030204" pitchFamily="34" charset="0"/>
              </a:rPr>
              <a:t>Comerciales y Economistas del </a:t>
            </a:r>
            <a:r>
              <a:rPr lang="es-ES" sz="2200" b="1" spc="-15" dirty="0">
                <a:solidFill>
                  <a:srgbClr val="002060"/>
                </a:solidFill>
                <a:latin typeface="Calibri" panose="020F0502020204030204" pitchFamily="34" charset="0"/>
                <a:ea typeface="Calibri" panose="020F0502020204030204" pitchFamily="34" charset="0"/>
              </a:rPr>
              <a:t>Estado, Registrador </a:t>
            </a:r>
            <a:r>
              <a:rPr lang="es-ES" sz="2200" b="1" dirty="0">
                <a:solidFill>
                  <a:srgbClr val="002060"/>
                </a:solidFill>
                <a:latin typeface="Calibri" panose="020F0502020204030204" pitchFamily="34" charset="0"/>
                <a:ea typeface="Calibri" panose="020F0502020204030204" pitchFamily="34" charset="0"/>
              </a:rPr>
              <a:t>de la Propiedad, </a:t>
            </a:r>
            <a:r>
              <a:rPr lang="es-ES" sz="2200" b="1" spc="-10" dirty="0">
                <a:solidFill>
                  <a:srgbClr val="002060"/>
                </a:solidFill>
                <a:latin typeface="Calibri" panose="020F0502020204030204" pitchFamily="34" charset="0"/>
                <a:ea typeface="Calibri" panose="020F0502020204030204" pitchFamily="34" charset="0"/>
              </a:rPr>
              <a:t>Diplomático, </a:t>
            </a:r>
            <a:r>
              <a:rPr lang="es-ES" sz="2200" b="1" spc="-15" dirty="0">
                <a:solidFill>
                  <a:srgbClr val="002060"/>
                </a:solidFill>
                <a:latin typeface="Calibri" panose="020F0502020204030204" pitchFamily="34" charset="0"/>
                <a:ea typeface="Calibri" panose="020F0502020204030204" pitchFamily="34" charset="0"/>
              </a:rPr>
              <a:t>Letrado </a:t>
            </a:r>
            <a:r>
              <a:rPr lang="es-ES" sz="2200" b="1" dirty="0">
                <a:solidFill>
                  <a:srgbClr val="002060"/>
                </a:solidFill>
                <a:latin typeface="Calibri" panose="020F0502020204030204" pitchFamily="34" charset="0"/>
                <a:ea typeface="Calibri" panose="020F0502020204030204" pitchFamily="34" charset="0"/>
              </a:rPr>
              <a:t>de Organismos Públicos, Secretario de </a:t>
            </a:r>
            <a:r>
              <a:rPr lang="es-ES" sz="2200" b="1" spc="-20" dirty="0">
                <a:solidFill>
                  <a:srgbClr val="002060"/>
                </a:solidFill>
                <a:latin typeface="Calibri" panose="020F0502020204030204" pitchFamily="34" charset="0"/>
                <a:ea typeface="Calibri" panose="020F0502020204030204" pitchFamily="34" charset="0"/>
              </a:rPr>
              <a:t>Ayuntamiento, </a:t>
            </a:r>
            <a:r>
              <a:rPr lang="es-ES" sz="2200" b="1" spc="-35" dirty="0">
                <a:solidFill>
                  <a:srgbClr val="002060"/>
                </a:solidFill>
                <a:latin typeface="Calibri" panose="020F0502020204030204" pitchFamily="34" charset="0"/>
                <a:ea typeface="Calibri" panose="020F0502020204030204" pitchFamily="34" charset="0"/>
              </a:rPr>
              <a:t>Técnico </a:t>
            </a:r>
            <a:r>
              <a:rPr lang="es-ES" sz="2200" b="1" dirty="0">
                <a:solidFill>
                  <a:srgbClr val="002060"/>
                </a:solidFill>
                <a:latin typeface="Calibri" panose="020F0502020204030204" pitchFamily="34" charset="0"/>
                <a:ea typeface="Calibri" panose="020F0502020204030204" pitchFamily="34" charset="0"/>
              </a:rPr>
              <a:t>Superior de las Administraciones Públicas, Inspector de </a:t>
            </a:r>
            <a:r>
              <a:rPr lang="es-ES" sz="2200" b="1" spc="-25" dirty="0">
                <a:solidFill>
                  <a:srgbClr val="002060"/>
                </a:solidFill>
                <a:latin typeface="Calibri" panose="020F0502020204030204" pitchFamily="34" charset="0"/>
                <a:ea typeface="Calibri" panose="020F0502020204030204" pitchFamily="34" charset="0"/>
              </a:rPr>
              <a:t>Trabajo </a:t>
            </a:r>
            <a:r>
              <a:rPr lang="es-ES" sz="2200" b="1" dirty="0">
                <a:solidFill>
                  <a:srgbClr val="002060"/>
                </a:solidFill>
                <a:latin typeface="Calibri" panose="020F0502020204030204" pitchFamily="34" charset="0"/>
                <a:ea typeface="Calibri" panose="020F0502020204030204" pitchFamily="34" charset="0"/>
              </a:rPr>
              <a:t>y Seguridad Social, Inspector de Hacienda, </a:t>
            </a:r>
            <a:r>
              <a:rPr lang="es-ES" sz="2200" b="1" spc="-15" dirty="0">
                <a:solidFill>
                  <a:srgbClr val="002060"/>
                </a:solidFill>
                <a:latin typeface="Calibri" panose="020F0502020204030204" pitchFamily="34" charset="0"/>
                <a:ea typeface="Calibri" panose="020F0502020204030204" pitchFamily="34" charset="0"/>
              </a:rPr>
              <a:t>Profesor universitario, </a:t>
            </a:r>
            <a:r>
              <a:rPr lang="es-ES" sz="2200" b="1" dirty="0">
                <a:solidFill>
                  <a:srgbClr val="002060"/>
                </a:solidFill>
                <a:latin typeface="Calibri" panose="020F0502020204030204" pitchFamily="34" charset="0"/>
                <a:ea typeface="Calibri" panose="020F0502020204030204" pitchFamily="34" charset="0"/>
              </a:rPr>
              <a:t>o miembro de los Cuerpos Ejecutivos</a:t>
            </a:r>
            <a:r>
              <a:rPr lang="es-ES" sz="2200" b="1" spc="-15" dirty="0">
                <a:solidFill>
                  <a:srgbClr val="002060"/>
                </a:solidFill>
                <a:latin typeface="Calibri" panose="020F0502020204030204" pitchFamily="34" charset="0"/>
                <a:ea typeface="Calibri" panose="020F0502020204030204" pitchFamily="34" charset="0"/>
              </a:rPr>
              <a:t> </a:t>
            </a:r>
            <a:r>
              <a:rPr lang="es-ES" sz="2200" b="1" dirty="0">
                <a:solidFill>
                  <a:srgbClr val="002060"/>
                </a:solidFill>
                <a:latin typeface="Calibri" panose="020F0502020204030204" pitchFamily="34" charset="0"/>
                <a:ea typeface="Calibri" panose="020F0502020204030204" pitchFamily="34" charset="0"/>
              </a:rPr>
              <a:t>Policiales.</a:t>
            </a:r>
            <a:endParaRPr lang="es-ES" sz="2200" dirty="0">
              <a:latin typeface="Calibri" panose="020F0502020204030204" pitchFamily="34" charset="0"/>
              <a:ea typeface="Calibri" panose="020F0502020204030204" pitchFamily="34" charset="0"/>
            </a:endParaRPr>
          </a:p>
          <a:p>
            <a:pPr marL="320675" marR="360680" indent="-635" algn="just">
              <a:lnSpc>
                <a:spcPct val="87000"/>
              </a:lnSpc>
              <a:spcBef>
                <a:spcPts val="1800"/>
              </a:spcBef>
              <a:spcAft>
                <a:spcPts val="0"/>
              </a:spcAft>
            </a:pPr>
            <a:r>
              <a:rPr lang="es-ES" sz="2200" b="1" dirty="0">
                <a:solidFill>
                  <a:srgbClr val="002060"/>
                </a:solidFill>
                <a:latin typeface="Calibri" panose="020F0502020204030204" pitchFamily="34" charset="0"/>
                <a:ea typeface="Calibri" panose="020F0502020204030204" pitchFamily="34" charset="0"/>
              </a:rPr>
              <a:t>El egresado también tiene la posibilidad de trabajar para </a:t>
            </a:r>
            <a:r>
              <a:rPr lang="es-ES" sz="2200" b="1" dirty="0">
                <a:solidFill>
                  <a:srgbClr val="C00000"/>
                </a:solidFill>
                <a:latin typeface="Calibri" panose="020F0502020204030204" pitchFamily="34" charset="0"/>
                <a:ea typeface="Calibri" panose="020F0502020204030204" pitchFamily="34" charset="0"/>
              </a:rPr>
              <a:t>empresas privadas </a:t>
            </a:r>
            <a:r>
              <a:rPr lang="es-ES" sz="2200" b="1" dirty="0">
                <a:solidFill>
                  <a:srgbClr val="002060"/>
                </a:solidFill>
                <a:latin typeface="Calibri" panose="020F0502020204030204" pitchFamily="34" charset="0"/>
                <a:ea typeface="Calibri" panose="020F0502020204030204" pitchFamily="34" charset="0"/>
              </a:rPr>
              <a:t>en puestos de trabajo técnico o directivo, ya que su gran capacidad de adaptación ante distintos entornos laborales y la versatilidad que proporcionan los estudios son muy valoradas.</a:t>
            </a:r>
            <a:endParaRPr lang="es-ES" sz="2200" dirty="0">
              <a:latin typeface="Calibri" panose="020F0502020204030204" pitchFamily="34" charset="0"/>
              <a:ea typeface="Calibri" panose="020F0502020204030204" pitchFamily="34" charset="0"/>
            </a:endParaRPr>
          </a:p>
          <a:p>
            <a:pPr marL="320675" marR="360680" indent="-635" algn="just">
              <a:lnSpc>
                <a:spcPct val="87000"/>
              </a:lnSpc>
              <a:spcBef>
                <a:spcPts val="1800"/>
              </a:spcBef>
              <a:spcAft>
                <a:spcPts val="0"/>
              </a:spcAft>
            </a:pPr>
            <a:r>
              <a:rPr lang="es-ES" sz="2200" b="1" dirty="0">
                <a:solidFill>
                  <a:srgbClr val="002060"/>
                </a:solidFill>
                <a:latin typeface="Calibri" panose="020F0502020204030204" pitchFamily="34" charset="0"/>
                <a:ea typeface="Calibri" panose="020F0502020204030204" pitchFamily="34" charset="0"/>
              </a:rPr>
              <a:t>Junto a las anteriores salidas profesionales, deben </a:t>
            </a:r>
            <a:r>
              <a:rPr lang="es-ES" sz="2200" b="1" spc="-15" dirty="0">
                <a:solidFill>
                  <a:srgbClr val="002060"/>
                </a:solidFill>
                <a:latin typeface="Calibri" panose="020F0502020204030204" pitchFamily="34" charset="0"/>
                <a:ea typeface="Calibri" panose="020F0502020204030204" pitchFamily="34" charset="0"/>
              </a:rPr>
              <a:t>destacarse otras </a:t>
            </a:r>
            <a:r>
              <a:rPr lang="es-ES" sz="2200" b="1" dirty="0">
                <a:solidFill>
                  <a:srgbClr val="002060"/>
                </a:solidFill>
                <a:latin typeface="Calibri" panose="020F0502020204030204" pitchFamily="34" charset="0"/>
                <a:ea typeface="Calibri" panose="020F0502020204030204" pitchFamily="34" charset="0"/>
              </a:rPr>
              <a:t>relacionadas con la seguridad privada, la banca y las finanzas, el asesoramiento en materia de regulación medioambiental y de </a:t>
            </a:r>
            <a:r>
              <a:rPr lang="es-ES" sz="2200" b="1" spc="-10" dirty="0">
                <a:solidFill>
                  <a:srgbClr val="002060"/>
                </a:solidFill>
                <a:latin typeface="Calibri" panose="020F0502020204030204" pitchFamily="34" charset="0"/>
                <a:ea typeface="Calibri" panose="020F0502020204030204" pitchFamily="34" charset="0"/>
              </a:rPr>
              <a:t>las </a:t>
            </a:r>
            <a:r>
              <a:rPr lang="es-ES" sz="2200" b="1" dirty="0">
                <a:solidFill>
                  <a:srgbClr val="002060"/>
                </a:solidFill>
                <a:latin typeface="Calibri" panose="020F0502020204030204" pitchFamily="34" charset="0"/>
                <a:ea typeface="Calibri" panose="020F0502020204030204" pitchFamily="34" charset="0"/>
              </a:rPr>
              <a:t>tecnologías de la información, el trabajo </a:t>
            </a:r>
            <a:r>
              <a:rPr lang="es-ES" sz="2200" b="1" spc="-15" dirty="0">
                <a:solidFill>
                  <a:srgbClr val="002060"/>
                </a:solidFill>
                <a:latin typeface="Calibri" panose="020F0502020204030204" pitchFamily="34" charset="0"/>
                <a:ea typeface="Calibri" panose="020F0502020204030204" pitchFamily="34" charset="0"/>
              </a:rPr>
              <a:t>para </a:t>
            </a:r>
            <a:r>
              <a:rPr lang="es-ES" sz="2200" b="1" dirty="0">
                <a:solidFill>
                  <a:srgbClr val="002060"/>
                </a:solidFill>
                <a:latin typeface="Calibri" panose="020F0502020204030204" pitchFamily="34" charset="0"/>
                <a:ea typeface="Calibri" panose="020F0502020204030204" pitchFamily="34" charset="0"/>
              </a:rPr>
              <a:t>ONG, la gestión de la cooperación </a:t>
            </a:r>
            <a:r>
              <a:rPr lang="es-ES" sz="2200" b="1" spc="-15" dirty="0">
                <a:solidFill>
                  <a:srgbClr val="002060"/>
                </a:solidFill>
                <a:latin typeface="Calibri" panose="020F0502020204030204" pitchFamily="34" charset="0"/>
                <a:ea typeface="Calibri" panose="020F0502020204030204" pitchFamily="34" charset="0"/>
              </a:rPr>
              <a:t>para </a:t>
            </a:r>
            <a:r>
              <a:rPr lang="es-ES" sz="2200" b="1" dirty="0">
                <a:solidFill>
                  <a:srgbClr val="002060"/>
                </a:solidFill>
                <a:latin typeface="Calibri" panose="020F0502020204030204" pitchFamily="34" charset="0"/>
                <a:ea typeface="Calibri" panose="020F0502020204030204" pitchFamily="34" charset="0"/>
              </a:rPr>
              <a:t>el desarrollo y</a:t>
            </a:r>
            <a:r>
              <a:rPr lang="es-ES" sz="2200" b="1" spc="-310" dirty="0">
                <a:solidFill>
                  <a:srgbClr val="002060"/>
                </a:solidFill>
                <a:latin typeface="Calibri" panose="020F0502020204030204" pitchFamily="34" charset="0"/>
                <a:ea typeface="Calibri" panose="020F0502020204030204" pitchFamily="34" charset="0"/>
              </a:rPr>
              <a:t> </a:t>
            </a:r>
            <a:r>
              <a:rPr lang="es-ES" sz="2200" b="1" dirty="0">
                <a:solidFill>
                  <a:srgbClr val="002060"/>
                </a:solidFill>
                <a:latin typeface="Calibri" panose="020F0502020204030204" pitchFamily="34" charset="0"/>
                <a:ea typeface="Calibri" panose="020F0502020204030204" pitchFamily="34" charset="0"/>
              </a:rPr>
              <a:t>el trabajo en organismos internacionales.</a:t>
            </a:r>
            <a:endParaRPr lang="es-ES" sz="2000" b="1" dirty="0">
              <a:solidFill>
                <a:srgbClr val="002060"/>
              </a:solidFill>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42447911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n 12"/>
          <p:cNvPicPr>
            <a:picLocks noChangeAspect="1"/>
          </p:cNvPicPr>
          <p:nvPr/>
        </p:nvPicPr>
        <p:blipFill>
          <a:blip r:embed="rId2"/>
          <a:stretch>
            <a:fillRect/>
          </a:stretch>
        </p:blipFill>
        <p:spPr>
          <a:xfrm>
            <a:off x="594790" y="280435"/>
            <a:ext cx="11075572" cy="620229"/>
          </a:xfrm>
          <a:prstGeom prst="rect">
            <a:avLst/>
          </a:prstGeom>
        </p:spPr>
      </p:pic>
      <p:sp>
        <p:nvSpPr>
          <p:cNvPr id="3" name="Rectángulo 2"/>
          <p:cNvSpPr/>
          <p:nvPr/>
        </p:nvSpPr>
        <p:spPr>
          <a:xfrm>
            <a:off x="594790" y="984715"/>
            <a:ext cx="11075572" cy="5763116"/>
          </a:xfrm>
          <a:prstGeom prst="rect">
            <a:avLst/>
          </a:prstGeom>
        </p:spPr>
        <p:txBody>
          <a:bodyPr wrap="square">
            <a:spAutoFit/>
          </a:bodyPr>
          <a:lstStyle/>
          <a:p>
            <a:pPr marL="2411095">
              <a:lnSpc>
                <a:spcPts val="3945"/>
              </a:lnSpc>
              <a:spcAft>
                <a:spcPts val="0"/>
              </a:spcAft>
            </a:pPr>
            <a:r>
              <a:rPr lang="es-ES" sz="3800" b="1" dirty="0">
                <a:solidFill>
                  <a:srgbClr val="00B0F0"/>
                </a:solidFill>
                <a:latin typeface="Calibri" panose="020F0502020204030204" pitchFamily="34" charset="0"/>
                <a:ea typeface="Calibri" panose="020F0502020204030204" pitchFamily="34" charset="0"/>
              </a:rPr>
              <a:t>A TÍTULO DE RECOMENDACIONES:</a:t>
            </a:r>
            <a:r>
              <a:rPr lang="es-ES" sz="1000" b="1" dirty="0">
                <a:solidFill>
                  <a:srgbClr val="00B0F0"/>
                </a:solidFill>
                <a:latin typeface="Calibri" panose="020F0502020204030204" pitchFamily="34" charset="0"/>
                <a:ea typeface="Calibri" panose="020F0502020204030204" pitchFamily="34" charset="0"/>
              </a:rPr>
              <a:t> </a:t>
            </a:r>
            <a:endParaRPr lang="es-ES" sz="2200" b="1" dirty="0">
              <a:solidFill>
                <a:srgbClr val="00B0F0"/>
              </a:solidFill>
              <a:latin typeface="Calibri" panose="020F0502020204030204" pitchFamily="34" charset="0"/>
              <a:ea typeface="Calibri" panose="020F0502020204030204" pitchFamily="34" charset="0"/>
            </a:endParaRPr>
          </a:p>
          <a:p>
            <a:pPr algn="just">
              <a:spcBef>
                <a:spcPts val="1800"/>
              </a:spcBef>
              <a:spcAft>
                <a:spcPts val="0"/>
              </a:spcAft>
            </a:pPr>
            <a:r>
              <a:rPr lang="es-ES" sz="1000" b="1" dirty="0">
                <a:latin typeface="Calibri" panose="020F0502020204030204" pitchFamily="34" charset="0"/>
                <a:ea typeface="Calibri" panose="020F0502020204030204" pitchFamily="34" charset="0"/>
              </a:rPr>
              <a:t> </a:t>
            </a:r>
            <a:r>
              <a:rPr lang="es-ES" sz="2800" b="1" spc="-210" dirty="0">
                <a:solidFill>
                  <a:srgbClr val="002060"/>
                </a:solidFill>
                <a:latin typeface="Calibri" panose="020F0502020204030204" pitchFamily="34" charset="0"/>
                <a:ea typeface="Calibri" panose="020F0502020204030204" pitchFamily="34" charset="0"/>
              </a:rPr>
              <a:t>- Elige estudiar aquella titulación que más </a:t>
            </a:r>
            <a:r>
              <a:rPr lang="es-ES" sz="2800" b="1" spc="-20" dirty="0">
                <a:solidFill>
                  <a:srgbClr val="002060"/>
                </a:solidFill>
                <a:latin typeface="Calibri" panose="020F0502020204030204" pitchFamily="34" charset="0"/>
                <a:ea typeface="Calibri" panose="020F0502020204030204" pitchFamily="34" charset="0"/>
              </a:rPr>
              <a:t>te</a:t>
            </a:r>
            <a:r>
              <a:rPr lang="es-ES" sz="2800" b="1" spc="-60" dirty="0">
                <a:solidFill>
                  <a:srgbClr val="002060"/>
                </a:solidFill>
                <a:latin typeface="Calibri" panose="020F0502020204030204" pitchFamily="34" charset="0"/>
                <a:ea typeface="Calibri" panose="020F0502020204030204" pitchFamily="34" charset="0"/>
              </a:rPr>
              <a:t> </a:t>
            </a:r>
            <a:r>
              <a:rPr lang="es-ES" sz="2800" b="1" spc="-15" dirty="0">
                <a:solidFill>
                  <a:srgbClr val="002060"/>
                </a:solidFill>
                <a:latin typeface="Calibri" panose="020F0502020204030204" pitchFamily="34" charset="0"/>
                <a:ea typeface="Calibri" panose="020F0502020204030204" pitchFamily="34" charset="0"/>
              </a:rPr>
              <a:t>guste.</a:t>
            </a:r>
          </a:p>
          <a:p>
            <a:pPr algn="just">
              <a:spcBef>
                <a:spcPts val="1800"/>
              </a:spcBef>
              <a:spcAft>
                <a:spcPts val="0"/>
              </a:spcAft>
            </a:pPr>
            <a:r>
              <a:rPr lang="es-ES" sz="2800" b="1" spc="-15" dirty="0">
                <a:solidFill>
                  <a:srgbClr val="7030A0"/>
                </a:solidFill>
                <a:latin typeface="Calibri" panose="020F0502020204030204" pitchFamily="34" charset="0"/>
                <a:ea typeface="Calibri" panose="020F0502020204030204" pitchFamily="34" charset="0"/>
              </a:rPr>
              <a:t>- Aprovecha </a:t>
            </a:r>
            <a:r>
              <a:rPr lang="es-ES" sz="2800" b="1" spc="-20" dirty="0">
                <a:solidFill>
                  <a:srgbClr val="7030A0"/>
                </a:solidFill>
                <a:latin typeface="Calibri" panose="020F0502020204030204" pitchFamily="34" charset="0"/>
                <a:ea typeface="Calibri" panose="020F0502020204030204" pitchFamily="34" charset="0"/>
              </a:rPr>
              <a:t>esta </a:t>
            </a:r>
            <a:r>
              <a:rPr lang="es-ES" sz="2800" b="1" spc="-210" dirty="0">
                <a:solidFill>
                  <a:srgbClr val="7030A0"/>
                </a:solidFill>
                <a:latin typeface="Calibri" panose="020F0502020204030204" pitchFamily="34" charset="0"/>
                <a:ea typeface="Calibri" panose="020F0502020204030204" pitchFamily="34" charset="0"/>
              </a:rPr>
              <a:t>oportunidad y </a:t>
            </a:r>
            <a:r>
              <a:rPr lang="es-ES" sz="2800" b="1" spc="-15" dirty="0">
                <a:solidFill>
                  <a:srgbClr val="7030A0"/>
                </a:solidFill>
                <a:latin typeface="Calibri" panose="020F0502020204030204" pitchFamily="34" charset="0"/>
                <a:ea typeface="Calibri" panose="020F0502020204030204" pitchFamily="34" charset="0"/>
              </a:rPr>
              <a:t>demuestra </a:t>
            </a:r>
            <a:r>
              <a:rPr lang="es-ES" sz="2800" b="1" spc="-210" dirty="0">
                <a:solidFill>
                  <a:srgbClr val="7030A0"/>
                </a:solidFill>
                <a:latin typeface="Calibri" panose="020F0502020204030204" pitchFamily="34" charset="0"/>
                <a:ea typeface="Calibri" panose="020F0502020204030204" pitchFamily="34" charset="0"/>
              </a:rPr>
              <a:t>tu </a:t>
            </a:r>
            <a:r>
              <a:rPr lang="es-ES" sz="2800" b="1" spc="-15" dirty="0">
                <a:solidFill>
                  <a:srgbClr val="7030A0"/>
                </a:solidFill>
                <a:latin typeface="Calibri" panose="020F0502020204030204" pitchFamily="34" charset="0"/>
                <a:ea typeface="Calibri" panose="020F0502020204030204" pitchFamily="34" charset="0"/>
              </a:rPr>
              <a:t>talento: </a:t>
            </a:r>
            <a:r>
              <a:rPr lang="es-ES" sz="2800" b="1" spc="-210" dirty="0">
                <a:solidFill>
                  <a:srgbClr val="7030A0"/>
                </a:solidFill>
                <a:latin typeface="Calibri" panose="020F0502020204030204" pitchFamily="34" charset="0"/>
                <a:ea typeface="Calibri" panose="020F0502020204030204" pitchFamily="34" charset="0"/>
              </a:rPr>
              <a:t>no pierdas tu valioso tiempo, ni el de los</a:t>
            </a:r>
            <a:r>
              <a:rPr lang="es-ES" sz="2800" b="1" spc="-110" dirty="0">
                <a:solidFill>
                  <a:srgbClr val="7030A0"/>
                </a:solidFill>
                <a:latin typeface="Calibri" panose="020F0502020204030204" pitchFamily="34" charset="0"/>
                <a:ea typeface="Calibri" panose="020F0502020204030204" pitchFamily="34" charset="0"/>
              </a:rPr>
              <a:t> </a:t>
            </a:r>
            <a:r>
              <a:rPr lang="es-ES" sz="2800" b="1" spc="-210" dirty="0">
                <a:solidFill>
                  <a:srgbClr val="7030A0"/>
                </a:solidFill>
                <a:latin typeface="Calibri" panose="020F0502020204030204" pitchFamily="34" charset="0"/>
                <a:ea typeface="Calibri" panose="020F0502020204030204" pitchFamily="34" charset="0"/>
              </a:rPr>
              <a:t>demás.</a:t>
            </a:r>
          </a:p>
          <a:p>
            <a:pPr algn="just">
              <a:spcBef>
                <a:spcPts val="1800"/>
              </a:spcBef>
              <a:spcAft>
                <a:spcPts val="0"/>
              </a:spcAft>
            </a:pPr>
            <a:r>
              <a:rPr lang="es-ES" sz="2800" b="1" spc="-210" dirty="0">
                <a:solidFill>
                  <a:srgbClr val="002060"/>
                </a:solidFill>
                <a:latin typeface="Calibri" panose="020F0502020204030204" pitchFamily="34" charset="0"/>
                <a:ea typeface="Calibri" panose="020F0502020204030204" pitchFamily="34" charset="0"/>
              </a:rPr>
              <a:t>- Haz un </a:t>
            </a:r>
            <a:r>
              <a:rPr lang="es-ES" sz="2800" b="1" spc="-15" dirty="0">
                <a:solidFill>
                  <a:srgbClr val="002060"/>
                </a:solidFill>
                <a:latin typeface="Calibri" panose="020F0502020204030204" pitchFamily="34" charset="0"/>
                <a:ea typeface="Calibri" panose="020F0502020204030204" pitchFamily="34" charset="0"/>
              </a:rPr>
              <a:t>esfuerzo </a:t>
            </a:r>
            <a:r>
              <a:rPr lang="es-ES" sz="2800" b="1" spc="-210" dirty="0">
                <a:solidFill>
                  <a:srgbClr val="002060"/>
                </a:solidFill>
                <a:latin typeface="Calibri" panose="020F0502020204030204" pitchFamily="34" charset="0"/>
                <a:ea typeface="Calibri" panose="020F0502020204030204" pitchFamily="34" charset="0"/>
              </a:rPr>
              <a:t>final </a:t>
            </a:r>
            <a:r>
              <a:rPr lang="es-ES" sz="2800" b="1" spc="-20" dirty="0">
                <a:solidFill>
                  <a:srgbClr val="002060"/>
                </a:solidFill>
                <a:latin typeface="Calibri" panose="020F0502020204030204" pitchFamily="34" charset="0"/>
                <a:ea typeface="Calibri" panose="020F0502020204030204" pitchFamily="34" charset="0"/>
              </a:rPr>
              <a:t>para </a:t>
            </a:r>
            <a:r>
              <a:rPr lang="es-ES" sz="2800" b="1" spc="-15" dirty="0">
                <a:solidFill>
                  <a:srgbClr val="002060"/>
                </a:solidFill>
                <a:latin typeface="Calibri" panose="020F0502020204030204" pitchFamily="34" charset="0"/>
                <a:ea typeface="Calibri" panose="020F0502020204030204" pitchFamily="34" charset="0"/>
              </a:rPr>
              <a:t>alcanzar </a:t>
            </a:r>
            <a:r>
              <a:rPr lang="es-ES" sz="2800" b="1" spc="-210" dirty="0">
                <a:solidFill>
                  <a:srgbClr val="002060"/>
                </a:solidFill>
                <a:latin typeface="Calibri" panose="020F0502020204030204" pitchFamily="34" charset="0"/>
                <a:ea typeface="Calibri" panose="020F0502020204030204" pitchFamily="34" charset="0"/>
              </a:rPr>
              <a:t>una buena </a:t>
            </a:r>
            <a:r>
              <a:rPr lang="es-ES" sz="2800" b="1" spc="-15" dirty="0">
                <a:solidFill>
                  <a:srgbClr val="002060"/>
                </a:solidFill>
                <a:latin typeface="Calibri" panose="020F0502020204030204" pitchFamily="34" charset="0"/>
                <a:ea typeface="Calibri" panose="020F0502020204030204" pitchFamily="34" charset="0"/>
              </a:rPr>
              <a:t>nota conjunta, para que puedas </a:t>
            </a:r>
            <a:r>
              <a:rPr lang="es-ES" sz="2800" b="1" spc="-210" dirty="0">
                <a:solidFill>
                  <a:srgbClr val="002060"/>
                </a:solidFill>
                <a:latin typeface="Calibri" panose="020F0502020204030204" pitchFamily="34" charset="0"/>
                <a:ea typeface="Calibri" panose="020F0502020204030204" pitchFamily="34" charset="0"/>
              </a:rPr>
              <a:t>acceder a tu titulación universitaria</a:t>
            </a:r>
            <a:r>
              <a:rPr lang="es-ES" sz="2800" b="1" spc="-110" dirty="0">
                <a:solidFill>
                  <a:srgbClr val="002060"/>
                </a:solidFill>
                <a:latin typeface="Calibri" panose="020F0502020204030204" pitchFamily="34" charset="0"/>
                <a:ea typeface="Calibri" panose="020F0502020204030204" pitchFamily="34" charset="0"/>
              </a:rPr>
              <a:t> </a:t>
            </a:r>
            <a:r>
              <a:rPr lang="es-ES" sz="2800" b="1" spc="-15" dirty="0">
                <a:solidFill>
                  <a:srgbClr val="002060"/>
                </a:solidFill>
                <a:latin typeface="Calibri" panose="020F0502020204030204" pitchFamily="34" charset="0"/>
                <a:ea typeface="Calibri" panose="020F0502020204030204" pitchFamily="34" charset="0"/>
              </a:rPr>
              <a:t>preferida.</a:t>
            </a:r>
          </a:p>
          <a:p>
            <a:pPr algn="just">
              <a:spcBef>
                <a:spcPts val="1800"/>
              </a:spcBef>
              <a:spcAft>
                <a:spcPts val="0"/>
              </a:spcAft>
            </a:pPr>
            <a:r>
              <a:rPr lang="es-ES" sz="2800" b="1" spc="-210" dirty="0">
                <a:solidFill>
                  <a:srgbClr val="7030A0"/>
                </a:solidFill>
                <a:latin typeface="Calibri" panose="020F0502020204030204" pitchFamily="34" charset="0"/>
                <a:ea typeface="Calibri" panose="020F0502020204030204" pitchFamily="34" charset="0"/>
              </a:rPr>
              <a:t>- Domina una lengua </a:t>
            </a:r>
            <a:r>
              <a:rPr lang="es-ES" sz="2800" b="1" spc="-25" dirty="0">
                <a:solidFill>
                  <a:srgbClr val="7030A0"/>
                </a:solidFill>
                <a:latin typeface="Calibri" panose="020F0502020204030204" pitchFamily="34" charset="0"/>
                <a:ea typeface="Calibri" panose="020F0502020204030204" pitchFamily="34" charset="0"/>
              </a:rPr>
              <a:t>extranjera. </a:t>
            </a:r>
            <a:r>
              <a:rPr lang="es-ES" sz="2800" b="1" spc="-210" dirty="0">
                <a:solidFill>
                  <a:srgbClr val="7030A0"/>
                </a:solidFill>
                <a:latin typeface="Calibri" panose="020F0502020204030204" pitchFamily="34" charset="0"/>
                <a:ea typeface="Calibri" panose="020F0502020204030204" pitchFamily="34" charset="0"/>
              </a:rPr>
              <a:t>Es un requisito indispensable disponer de un certificado de idiomas (nivel B1, mínimo) </a:t>
            </a:r>
            <a:r>
              <a:rPr lang="es-ES" sz="2800" b="1" spc="-40" dirty="0">
                <a:solidFill>
                  <a:srgbClr val="7030A0"/>
                </a:solidFill>
                <a:latin typeface="Calibri" panose="020F0502020204030204" pitchFamily="34" charset="0"/>
                <a:ea typeface="Calibri" panose="020F0502020204030204" pitchFamily="34" charset="0"/>
              </a:rPr>
              <a:t>para </a:t>
            </a:r>
            <a:r>
              <a:rPr lang="es-ES" sz="2800" b="1" spc="-210" dirty="0">
                <a:solidFill>
                  <a:srgbClr val="7030A0"/>
                </a:solidFill>
                <a:latin typeface="Calibri" panose="020F0502020204030204" pitchFamily="34" charset="0"/>
                <a:ea typeface="Calibri" panose="020F0502020204030204" pitchFamily="34" charset="0"/>
              </a:rPr>
              <a:t>obtener cualquier título de</a:t>
            </a:r>
            <a:r>
              <a:rPr lang="es-ES" sz="2800" b="1" spc="-10" dirty="0">
                <a:solidFill>
                  <a:srgbClr val="7030A0"/>
                </a:solidFill>
                <a:latin typeface="Calibri" panose="020F0502020204030204" pitchFamily="34" charset="0"/>
                <a:ea typeface="Calibri" panose="020F0502020204030204" pitchFamily="34" charset="0"/>
              </a:rPr>
              <a:t> </a:t>
            </a:r>
            <a:r>
              <a:rPr lang="es-ES" sz="2800" b="1" spc="-15" dirty="0">
                <a:solidFill>
                  <a:srgbClr val="7030A0"/>
                </a:solidFill>
                <a:latin typeface="Calibri" panose="020F0502020204030204" pitchFamily="34" charset="0"/>
                <a:ea typeface="Calibri" panose="020F0502020204030204" pitchFamily="34" charset="0"/>
              </a:rPr>
              <a:t>grado.</a:t>
            </a:r>
          </a:p>
          <a:p>
            <a:pPr marR="462915" lvl="0" algn="just">
              <a:spcBef>
                <a:spcPts val="1800"/>
              </a:spcBef>
              <a:spcAft>
                <a:spcPts val="0"/>
              </a:spcAft>
              <a:tabLst>
                <a:tab pos="677545" algn="l"/>
              </a:tabLst>
            </a:pPr>
            <a:r>
              <a:rPr lang="es-ES" sz="2800" b="1" spc="-15" dirty="0">
                <a:solidFill>
                  <a:srgbClr val="002060"/>
                </a:solidFill>
                <a:latin typeface="Calibri" panose="020F0502020204030204" pitchFamily="34" charset="0"/>
                <a:ea typeface="Calibri" panose="020F0502020204030204" pitchFamily="34" charset="0"/>
              </a:rPr>
              <a:t>- Aprovecha </a:t>
            </a:r>
            <a:r>
              <a:rPr lang="es-ES" sz="2800" b="1" spc="-210" dirty="0">
                <a:solidFill>
                  <a:srgbClr val="002060"/>
                </a:solidFill>
                <a:latin typeface="Calibri" panose="020F0502020204030204" pitchFamily="34" charset="0"/>
                <a:ea typeface="Calibri" panose="020F0502020204030204" pitchFamily="34" charset="0"/>
              </a:rPr>
              <a:t>tu paso por la Universidad de </a:t>
            </a:r>
            <a:r>
              <a:rPr lang="es-ES" sz="2800" b="1" spc="-15" dirty="0">
                <a:solidFill>
                  <a:srgbClr val="002060"/>
                </a:solidFill>
                <a:latin typeface="Calibri" panose="020F0502020204030204" pitchFamily="34" charset="0"/>
                <a:ea typeface="Calibri" panose="020F0502020204030204" pitchFamily="34" charset="0"/>
              </a:rPr>
              <a:t>Málaga </a:t>
            </a:r>
            <a:r>
              <a:rPr lang="es-ES" sz="2800" b="1" spc="-25" dirty="0">
                <a:solidFill>
                  <a:srgbClr val="002060"/>
                </a:solidFill>
                <a:latin typeface="Calibri" panose="020F0502020204030204" pitchFamily="34" charset="0"/>
                <a:ea typeface="Calibri" panose="020F0502020204030204" pitchFamily="34" charset="0"/>
              </a:rPr>
              <a:t>para </a:t>
            </a:r>
            <a:r>
              <a:rPr lang="es-ES" sz="2800" b="1" spc="-210" dirty="0">
                <a:solidFill>
                  <a:srgbClr val="002060"/>
                </a:solidFill>
                <a:latin typeface="Calibri" panose="020F0502020204030204" pitchFamily="34" charset="0"/>
                <a:ea typeface="Calibri" panose="020F0502020204030204" pitchFamily="34" charset="0"/>
              </a:rPr>
              <a:t>tener </a:t>
            </a:r>
            <a:r>
              <a:rPr lang="es-ES" sz="2800" b="1" spc="-10" dirty="0">
                <a:solidFill>
                  <a:srgbClr val="002060"/>
                </a:solidFill>
                <a:latin typeface="Calibri" panose="020F0502020204030204" pitchFamily="34" charset="0"/>
                <a:ea typeface="Calibri" panose="020F0502020204030204" pitchFamily="34" charset="0"/>
              </a:rPr>
              <a:t>una </a:t>
            </a:r>
            <a:r>
              <a:rPr lang="es-ES" sz="2800" b="1" spc="-15" dirty="0">
                <a:solidFill>
                  <a:srgbClr val="002060"/>
                </a:solidFill>
                <a:latin typeface="Calibri" panose="020F0502020204030204" pitchFamily="34" charset="0"/>
                <a:ea typeface="Calibri" panose="020F0502020204030204" pitchFamily="34" charset="0"/>
              </a:rPr>
              <a:t>estancia </a:t>
            </a:r>
            <a:r>
              <a:rPr lang="es-ES" sz="2800" b="1" spc="-210" dirty="0">
                <a:solidFill>
                  <a:srgbClr val="002060"/>
                </a:solidFill>
                <a:latin typeface="Calibri" panose="020F0502020204030204" pitchFamily="34" charset="0"/>
                <a:ea typeface="Calibri" panose="020F0502020204030204" pitchFamily="34" charset="0"/>
              </a:rPr>
              <a:t>en una Universidad </a:t>
            </a:r>
            <a:r>
              <a:rPr lang="es-ES" sz="2800" b="1" spc="-25" dirty="0">
                <a:solidFill>
                  <a:srgbClr val="002060"/>
                </a:solidFill>
                <a:latin typeface="Calibri" panose="020F0502020204030204" pitchFamily="34" charset="0"/>
                <a:ea typeface="Calibri" panose="020F0502020204030204" pitchFamily="34" charset="0"/>
              </a:rPr>
              <a:t>extranjera </a:t>
            </a:r>
            <a:r>
              <a:rPr lang="es-ES" sz="2800" b="1" spc="-210" dirty="0">
                <a:solidFill>
                  <a:srgbClr val="002060"/>
                </a:solidFill>
                <a:latin typeface="Calibri" panose="020F0502020204030204" pitchFamily="34" charset="0"/>
                <a:ea typeface="Calibri" panose="020F0502020204030204" pitchFamily="34" charset="0"/>
              </a:rPr>
              <a:t>(por ejemplo, a </a:t>
            </a:r>
            <a:r>
              <a:rPr lang="es-ES" sz="2800" b="1" spc="-30" dirty="0">
                <a:solidFill>
                  <a:srgbClr val="002060"/>
                </a:solidFill>
                <a:latin typeface="Calibri" panose="020F0502020204030204" pitchFamily="34" charset="0"/>
                <a:ea typeface="Calibri" panose="020F0502020204030204" pitchFamily="34" charset="0"/>
              </a:rPr>
              <a:t>través </a:t>
            </a:r>
            <a:r>
              <a:rPr lang="es-ES" sz="2800" b="1" spc="-210" dirty="0">
                <a:solidFill>
                  <a:srgbClr val="002060"/>
                </a:solidFill>
                <a:latin typeface="Calibri" panose="020F0502020204030204" pitchFamily="34" charset="0"/>
                <a:ea typeface="Calibri" panose="020F0502020204030204" pitchFamily="34" charset="0"/>
              </a:rPr>
              <a:t>del </a:t>
            </a:r>
            <a:r>
              <a:rPr lang="es-ES" sz="2800" b="1" spc="-15" dirty="0">
                <a:solidFill>
                  <a:srgbClr val="002060"/>
                </a:solidFill>
                <a:latin typeface="Calibri" panose="020F0502020204030204" pitchFamily="34" charset="0"/>
                <a:ea typeface="Calibri" panose="020F0502020204030204" pitchFamily="34" charset="0"/>
              </a:rPr>
              <a:t>Programa</a:t>
            </a:r>
            <a:r>
              <a:rPr lang="es-ES" sz="2800" b="1" spc="-45" dirty="0">
                <a:solidFill>
                  <a:srgbClr val="002060"/>
                </a:solidFill>
                <a:latin typeface="Calibri" panose="020F0502020204030204" pitchFamily="34" charset="0"/>
                <a:ea typeface="Calibri" panose="020F0502020204030204" pitchFamily="34" charset="0"/>
              </a:rPr>
              <a:t> </a:t>
            </a:r>
            <a:r>
              <a:rPr lang="es-ES" sz="2800" b="1" spc="-210" dirty="0">
                <a:solidFill>
                  <a:srgbClr val="002060"/>
                </a:solidFill>
                <a:latin typeface="Calibri" panose="020F0502020204030204" pitchFamily="34" charset="0"/>
                <a:ea typeface="Calibri" panose="020F0502020204030204" pitchFamily="34" charset="0"/>
              </a:rPr>
              <a:t>Erasmus).</a:t>
            </a:r>
          </a:p>
        </p:txBody>
      </p:sp>
    </p:spTree>
    <p:extLst>
      <p:ext uri="{BB962C8B-B14F-4D97-AF65-F5344CB8AC3E}">
        <p14:creationId xmlns:p14="http://schemas.microsoft.com/office/powerpoint/2010/main" val="3892593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n 12"/>
          <p:cNvPicPr>
            <a:picLocks noChangeAspect="1"/>
          </p:cNvPicPr>
          <p:nvPr/>
        </p:nvPicPr>
        <p:blipFill>
          <a:blip r:embed="rId2"/>
          <a:stretch>
            <a:fillRect/>
          </a:stretch>
        </p:blipFill>
        <p:spPr>
          <a:xfrm>
            <a:off x="594790" y="280435"/>
            <a:ext cx="11075572" cy="620229"/>
          </a:xfrm>
          <a:prstGeom prst="rect">
            <a:avLst/>
          </a:prstGeom>
        </p:spPr>
      </p:pic>
      <p:sp>
        <p:nvSpPr>
          <p:cNvPr id="2" name="Rectángulo 1"/>
          <p:cNvSpPr/>
          <p:nvPr/>
        </p:nvSpPr>
        <p:spPr>
          <a:xfrm>
            <a:off x="310855" y="1063894"/>
            <a:ext cx="11622917" cy="5389617"/>
          </a:xfrm>
          <a:prstGeom prst="rect">
            <a:avLst/>
          </a:prstGeom>
        </p:spPr>
        <p:txBody>
          <a:bodyPr wrap="square">
            <a:spAutoFit/>
          </a:bodyPr>
          <a:lstStyle/>
          <a:p>
            <a:pPr algn="ctr">
              <a:spcBef>
                <a:spcPts val="600"/>
              </a:spcBef>
              <a:spcAft>
                <a:spcPts val="0"/>
              </a:spcAft>
            </a:pPr>
            <a:r>
              <a:rPr lang="es-ES" sz="3200" b="1" dirty="0">
                <a:solidFill>
                  <a:srgbClr val="002060"/>
                </a:solidFill>
                <a:latin typeface="Calibri" panose="020F0502020204030204" pitchFamily="34" charset="0"/>
                <a:ea typeface="Calibri" panose="020F0502020204030204" pitchFamily="34" charset="0"/>
                <a:hlinkClick r:id="rId3"/>
              </a:rPr>
              <a:t>https://www.uma.es/facultad-de-derecho/</a:t>
            </a:r>
            <a:endParaRPr lang="es-ES" sz="3200" b="1" dirty="0">
              <a:solidFill>
                <a:srgbClr val="002060"/>
              </a:solidFill>
              <a:latin typeface="Calibri" panose="020F0502020204030204" pitchFamily="34" charset="0"/>
              <a:ea typeface="Calibri" panose="020F0502020204030204" pitchFamily="34" charset="0"/>
            </a:endParaRPr>
          </a:p>
          <a:p>
            <a:pPr algn="ctr">
              <a:spcBef>
                <a:spcPts val="600"/>
              </a:spcBef>
              <a:spcAft>
                <a:spcPts val="0"/>
              </a:spcAft>
            </a:pPr>
            <a:endParaRPr lang="es-ES" sz="2400" b="1" dirty="0">
              <a:solidFill>
                <a:srgbClr val="C00000"/>
              </a:solidFill>
              <a:latin typeface="Calibri" panose="020F0502020204030204" pitchFamily="34" charset="0"/>
              <a:ea typeface="Calibri" panose="020F0502020204030204" pitchFamily="34" charset="0"/>
            </a:endParaRPr>
          </a:p>
          <a:p>
            <a:pPr marL="947420" marR="1142365" indent="3601085" algn="ctr">
              <a:lnSpc>
                <a:spcPct val="112000"/>
              </a:lnSpc>
              <a:spcBef>
                <a:spcPts val="15"/>
              </a:spcBef>
            </a:pPr>
            <a:endParaRPr lang="es-ES" sz="2400" b="1" dirty="0">
              <a:solidFill>
                <a:srgbClr val="C00000"/>
              </a:solidFill>
              <a:latin typeface="Calibri" panose="020F0502020204030204" pitchFamily="34" charset="0"/>
              <a:ea typeface="Calibri" panose="020F0502020204030204" pitchFamily="34" charset="0"/>
            </a:endParaRPr>
          </a:p>
          <a:p>
            <a:pPr marL="947420" marR="1142365" indent="3601085" algn="ctr">
              <a:lnSpc>
                <a:spcPct val="112000"/>
              </a:lnSpc>
              <a:spcBef>
                <a:spcPts val="15"/>
              </a:spcBef>
            </a:pPr>
            <a:endParaRPr lang="es-ES" sz="2400" b="1" dirty="0">
              <a:solidFill>
                <a:srgbClr val="C00000"/>
              </a:solidFill>
              <a:latin typeface="Calibri" panose="020F0502020204030204" pitchFamily="34" charset="0"/>
              <a:ea typeface="Calibri" panose="020F0502020204030204" pitchFamily="34" charset="0"/>
            </a:endParaRPr>
          </a:p>
          <a:p>
            <a:pPr marL="947420" marR="1142365" indent="3601085" algn="ctr">
              <a:lnSpc>
                <a:spcPct val="112000"/>
              </a:lnSpc>
              <a:spcBef>
                <a:spcPts val="15"/>
              </a:spcBef>
            </a:pPr>
            <a:endParaRPr lang="es-ES" sz="2400" b="1" dirty="0">
              <a:solidFill>
                <a:srgbClr val="C00000"/>
              </a:solidFill>
              <a:latin typeface="Calibri" panose="020F0502020204030204" pitchFamily="34" charset="0"/>
              <a:ea typeface="Calibri" panose="020F0502020204030204" pitchFamily="34" charset="0"/>
            </a:endParaRPr>
          </a:p>
          <a:p>
            <a:pPr marL="947420" marR="1142365" indent="3601085" algn="ctr">
              <a:lnSpc>
                <a:spcPct val="112000"/>
              </a:lnSpc>
              <a:spcBef>
                <a:spcPts val="15"/>
              </a:spcBef>
            </a:pPr>
            <a:endParaRPr lang="es-ES" sz="2400" b="1" dirty="0">
              <a:solidFill>
                <a:srgbClr val="C00000"/>
              </a:solidFill>
              <a:latin typeface="Calibri" panose="020F0502020204030204" pitchFamily="34" charset="0"/>
              <a:ea typeface="Calibri" panose="020F0502020204030204" pitchFamily="34" charset="0"/>
            </a:endParaRPr>
          </a:p>
          <a:p>
            <a:pPr marL="947420" marR="1142365" indent="3601085" algn="ctr">
              <a:lnSpc>
                <a:spcPct val="112000"/>
              </a:lnSpc>
              <a:spcBef>
                <a:spcPts val="15"/>
              </a:spcBef>
            </a:pPr>
            <a:endParaRPr lang="es-ES" sz="2400" b="1" dirty="0">
              <a:solidFill>
                <a:srgbClr val="C00000"/>
              </a:solidFill>
              <a:latin typeface="Calibri" panose="020F0502020204030204" pitchFamily="34" charset="0"/>
              <a:ea typeface="Calibri" panose="020F0502020204030204" pitchFamily="34" charset="0"/>
            </a:endParaRPr>
          </a:p>
          <a:p>
            <a:pPr marR="1142365" algn="ctr">
              <a:spcBef>
                <a:spcPts val="600"/>
              </a:spcBef>
            </a:pPr>
            <a:r>
              <a:rPr lang="es-ES" sz="2400" b="1" dirty="0">
                <a:solidFill>
                  <a:srgbClr val="C00000"/>
                </a:solidFill>
                <a:latin typeface="Calibri" panose="020F0502020204030204" pitchFamily="34" charset="0"/>
                <a:ea typeface="Calibri" panose="020F0502020204030204" pitchFamily="34" charset="0"/>
              </a:rPr>
              <a:t>                 Futuros estudiantes:</a:t>
            </a:r>
          </a:p>
          <a:p>
            <a:pPr marR="1142365" algn="ctr">
              <a:spcBef>
                <a:spcPts val="600"/>
              </a:spcBef>
            </a:pPr>
            <a:r>
              <a:rPr lang="es-ES" sz="2400" b="1" dirty="0">
                <a:solidFill>
                  <a:srgbClr val="002060"/>
                </a:solidFill>
                <a:latin typeface="Calibri" panose="020F0502020204030204" pitchFamily="34" charset="0"/>
                <a:ea typeface="Calibri" panose="020F0502020204030204" pitchFamily="34" charset="0"/>
              </a:rPr>
              <a:t>       </a:t>
            </a:r>
            <a:r>
              <a:rPr lang="es-ES" sz="2400" b="1" dirty="0">
                <a:solidFill>
                  <a:srgbClr val="002060"/>
                </a:solidFill>
                <a:latin typeface="Calibri" panose="020F0502020204030204" pitchFamily="34" charset="0"/>
                <a:ea typeface="Calibri" panose="020F0502020204030204" pitchFamily="34" charset="0"/>
                <a:hlinkClick r:id="rId4"/>
              </a:rPr>
              <a:t>https://www.uma.es/facultad-de-derecho/info/120316/futuros-estudiantes/</a:t>
            </a:r>
            <a:endParaRPr lang="es-ES" sz="2400" b="1" dirty="0">
              <a:solidFill>
                <a:srgbClr val="002060"/>
              </a:solidFill>
              <a:latin typeface="Calibri" panose="020F0502020204030204" pitchFamily="34" charset="0"/>
              <a:ea typeface="Calibri" panose="020F0502020204030204" pitchFamily="34" charset="0"/>
            </a:endParaRPr>
          </a:p>
          <a:p>
            <a:pPr marR="1142365" algn="ctr">
              <a:spcBef>
                <a:spcPts val="600"/>
              </a:spcBef>
            </a:pPr>
            <a:r>
              <a:rPr lang="es-ES" sz="2400" b="1" dirty="0">
                <a:solidFill>
                  <a:srgbClr val="002060"/>
                </a:solidFill>
                <a:latin typeface="Calibri" panose="020F0502020204030204" pitchFamily="34" charset="0"/>
                <a:ea typeface="Calibri" panose="020F0502020204030204" pitchFamily="34" charset="0"/>
              </a:rPr>
              <a:t>	    </a:t>
            </a:r>
            <a:r>
              <a:rPr lang="es-ES" sz="3200" b="1" dirty="0">
                <a:solidFill>
                  <a:srgbClr val="C00000"/>
                </a:solidFill>
                <a:latin typeface="Calibri" panose="020F0502020204030204" pitchFamily="34" charset="0"/>
                <a:ea typeface="Calibri" panose="020F0502020204030204" pitchFamily="34" charset="0"/>
              </a:rPr>
              <a:t>¡TE ESTAMOS ESPERANDO!</a:t>
            </a:r>
            <a:endParaRPr lang="es-ES" sz="1100" dirty="0">
              <a:latin typeface="Calibri" panose="020F0502020204030204" pitchFamily="34" charset="0"/>
              <a:ea typeface="Calibri" panose="020F0502020204030204" pitchFamily="34" charset="0"/>
            </a:endParaRPr>
          </a:p>
          <a:p>
            <a:pPr marL="909955" marR="1153795" algn="ctr">
              <a:spcBef>
                <a:spcPts val="345"/>
              </a:spcBef>
              <a:spcAft>
                <a:spcPts val="0"/>
              </a:spcAft>
            </a:pPr>
            <a:r>
              <a:rPr lang="es-ES" sz="2400" b="1" dirty="0">
                <a:solidFill>
                  <a:srgbClr val="002060"/>
                </a:solidFill>
                <a:latin typeface="Calibri" panose="020F0502020204030204" pitchFamily="34" charset="0"/>
                <a:ea typeface="Calibri" panose="020F0502020204030204" pitchFamily="34" charset="0"/>
              </a:rPr>
              <a:t>	     Bulevar Louis Pasteur, 26</a:t>
            </a:r>
            <a:endParaRPr lang="es-ES" sz="1100" dirty="0">
              <a:latin typeface="Calibri" panose="020F0502020204030204" pitchFamily="34" charset="0"/>
              <a:ea typeface="Calibri" panose="020F0502020204030204" pitchFamily="34" charset="0"/>
            </a:endParaRPr>
          </a:p>
          <a:p>
            <a:pPr marL="909955" marR="1153160" algn="ctr">
              <a:spcBef>
                <a:spcPts val="375"/>
              </a:spcBef>
              <a:spcAft>
                <a:spcPts val="0"/>
              </a:spcAft>
            </a:pPr>
            <a:r>
              <a:rPr lang="es-ES" sz="2400" b="1" dirty="0">
                <a:solidFill>
                  <a:srgbClr val="002060"/>
                </a:solidFill>
                <a:latin typeface="Calibri" panose="020F0502020204030204" pitchFamily="34" charset="0"/>
                <a:ea typeface="Calibri" panose="020F0502020204030204" pitchFamily="34" charset="0"/>
              </a:rPr>
              <a:t>     Campus Universitario de Teatinos, 29010 - Málaga</a:t>
            </a:r>
            <a:endParaRPr lang="es-ES" sz="1100" dirty="0">
              <a:effectLst/>
              <a:latin typeface="Calibri" panose="020F0502020204030204" pitchFamily="34" charset="0"/>
              <a:ea typeface="Calibri" panose="020F0502020204030204" pitchFamily="34" charset="0"/>
            </a:endParaRPr>
          </a:p>
        </p:txBody>
      </p:sp>
      <p:pic>
        <p:nvPicPr>
          <p:cNvPr id="3" name="Imagen 2"/>
          <p:cNvPicPr>
            <a:picLocks noChangeAspect="1"/>
          </p:cNvPicPr>
          <p:nvPr/>
        </p:nvPicPr>
        <p:blipFill>
          <a:blip r:embed="rId5"/>
          <a:stretch>
            <a:fillRect/>
          </a:stretch>
        </p:blipFill>
        <p:spPr>
          <a:xfrm>
            <a:off x="3884626" y="1810285"/>
            <a:ext cx="4546059" cy="2396668"/>
          </a:xfrm>
          <a:prstGeom prst="rect">
            <a:avLst/>
          </a:prstGeom>
        </p:spPr>
      </p:pic>
    </p:spTree>
    <p:extLst>
      <p:ext uri="{BB962C8B-B14F-4D97-AF65-F5344CB8AC3E}">
        <p14:creationId xmlns:p14="http://schemas.microsoft.com/office/powerpoint/2010/main" val="25454107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n 12"/>
          <p:cNvPicPr>
            <a:picLocks noChangeAspect="1"/>
          </p:cNvPicPr>
          <p:nvPr/>
        </p:nvPicPr>
        <p:blipFill>
          <a:blip r:embed="rId2"/>
          <a:stretch>
            <a:fillRect/>
          </a:stretch>
        </p:blipFill>
        <p:spPr>
          <a:xfrm>
            <a:off x="594790" y="280435"/>
            <a:ext cx="11075572" cy="620229"/>
          </a:xfrm>
          <a:prstGeom prst="rect">
            <a:avLst/>
          </a:prstGeom>
        </p:spPr>
      </p:pic>
      <p:sp>
        <p:nvSpPr>
          <p:cNvPr id="2" name="Rectángulo 1"/>
          <p:cNvSpPr/>
          <p:nvPr/>
        </p:nvSpPr>
        <p:spPr>
          <a:xfrm>
            <a:off x="419515" y="1526574"/>
            <a:ext cx="11436511" cy="523220"/>
          </a:xfrm>
          <a:prstGeom prst="rect">
            <a:avLst/>
          </a:prstGeom>
        </p:spPr>
        <p:txBody>
          <a:bodyPr wrap="square">
            <a:spAutoFit/>
          </a:bodyPr>
          <a:lstStyle/>
          <a:p>
            <a:pPr marR="13310" algn="ctr"/>
            <a:endParaRPr lang="es-ES" sz="2800" dirty="0"/>
          </a:p>
        </p:txBody>
      </p:sp>
      <p:sp>
        <p:nvSpPr>
          <p:cNvPr id="3" name="Rectángulo 2"/>
          <p:cNvSpPr/>
          <p:nvPr/>
        </p:nvSpPr>
        <p:spPr>
          <a:xfrm>
            <a:off x="513034" y="1526574"/>
            <a:ext cx="11157328" cy="4462760"/>
          </a:xfrm>
          <a:prstGeom prst="rect">
            <a:avLst/>
          </a:prstGeom>
        </p:spPr>
        <p:txBody>
          <a:bodyPr wrap="square">
            <a:spAutoFit/>
          </a:bodyPr>
          <a:lstStyle/>
          <a:p>
            <a:pPr marR="8890" algn="ctr">
              <a:spcAft>
                <a:spcPts val="1200"/>
              </a:spcAft>
            </a:pPr>
            <a:r>
              <a:rPr lang="es-ES" sz="3600" b="1" dirty="0">
                <a:solidFill>
                  <a:srgbClr val="0070C0"/>
                </a:solidFill>
                <a:latin typeface="Calibri" panose="020F0502020204030204" pitchFamily="34" charset="0"/>
              </a:rPr>
              <a:t>NOTA DE CORTE Y OFERTA DE PLAZAS POR TITULACIONES</a:t>
            </a:r>
            <a:endParaRPr lang="es-ES" sz="3600" dirty="0">
              <a:solidFill>
                <a:srgbClr val="0070C0"/>
              </a:solidFill>
              <a:latin typeface="Times New Roman" panose="02020603050405020304" pitchFamily="18" charset="0"/>
              <a:ea typeface="Times New Roman" panose="02020603050405020304" pitchFamily="18" charset="0"/>
            </a:endParaRPr>
          </a:p>
          <a:p>
            <a:pPr marR="54610" algn="ctr">
              <a:spcAft>
                <a:spcPts val="1200"/>
              </a:spcAft>
            </a:pPr>
            <a:r>
              <a:rPr lang="es-ES" sz="2600" b="1" dirty="0">
                <a:solidFill>
                  <a:srgbClr val="0070C0"/>
                </a:solidFill>
                <a:latin typeface="Calibri" panose="020F0502020204030204" pitchFamily="34" charset="0"/>
              </a:rPr>
              <a:t>(Curso Académico 2021/2022)</a:t>
            </a:r>
            <a:endParaRPr lang="es-ES" sz="1200" dirty="0">
              <a:latin typeface="Times New Roman" panose="02020603050405020304" pitchFamily="18" charset="0"/>
              <a:ea typeface="Times New Roman" panose="02020603050405020304" pitchFamily="18" charset="0"/>
            </a:endParaRPr>
          </a:p>
          <a:p>
            <a:pPr marR="54610" algn="ctr">
              <a:spcAft>
                <a:spcPts val="0"/>
              </a:spcAft>
            </a:pPr>
            <a:r>
              <a:rPr lang="es-ES" sz="2800" b="1" dirty="0">
                <a:solidFill>
                  <a:srgbClr val="00AFEF"/>
                </a:solidFill>
                <a:latin typeface="Calibri" panose="020F0502020204030204" pitchFamily="34" charset="0"/>
              </a:rPr>
              <a:t> </a:t>
            </a:r>
            <a:endParaRPr lang="es-ES" sz="1200" dirty="0">
              <a:latin typeface="Times New Roman" panose="02020603050405020304" pitchFamily="18" charset="0"/>
            </a:endParaRPr>
          </a:p>
          <a:p>
            <a:pPr marR="54610" algn="ctr">
              <a:spcAft>
                <a:spcPts val="1200"/>
              </a:spcAft>
            </a:pPr>
            <a:r>
              <a:rPr lang="es-ES" sz="1200" b="1" dirty="0">
                <a:solidFill>
                  <a:srgbClr val="C00000"/>
                </a:solidFill>
                <a:latin typeface="Times New Roman" panose="02020603050405020304" pitchFamily="18" charset="0"/>
              </a:rPr>
              <a:t>						               	      </a:t>
            </a:r>
            <a:r>
              <a:rPr lang="es-ES" sz="2800" b="1" dirty="0">
                <a:solidFill>
                  <a:srgbClr val="C00000"/>
                </a:solidFill>
                <a:latin typeface="Calibri" panose="020F0502020204030204" pitchFamily="34" charset="0"/>
              </a:rPr>
              <a:t>NOTA 	</a:t>
            </a:r>
            <a:endParaRPr lang="es-ES" sz="1200" dirty="0">
              <a:solidFill>
                <a:srgbClr val="C00000"/>
              </a:solidFill>
              <a:latin typeface="Times New Roman" panose="02020603050405020304" pitchFamily="18" charset="0"/>
              <a:ea typeface="Times New Roman" panose="02020603050405020304" pitchFamily="18" charset="0"/>
            </a:endParaRPr>
          </a:p>
          <a:p>
            <a:pPr algn="just">
              <a:spcAft>
                <a:spcPts val="2400"/>
              </a:spcAft>
            </a:pPr>
            <a:r>
              <a:rPr lang="es-ES" sz="3200" b="1" dirty="0">
                <a:solidFill>
                  <a:srgbClr val="001E5E"/>
                </a:solidFill>
                <a:latin typeface="Calibri" panose="020F0502020204030204" pitchFamily="34" charset="0"/>
              </a:rPr>
              <a:t>  DOBLE GRADO EN ADE Y EN DERECHO</a:t>
            </a:r>
            <a:r>
              <a:rPr lang="es-ES" sz="3200" b="1" dirty="0">
                <a:solidFill>
                  <a:srgbClr val="000000"/>
                </a:solidFill>
                <a:latin typeface="Calibri" panose="020F0502020204030204" pitchFamily="34" charset="0"/>
              </a:rPr>
              <a:t>       12,10	</a:t>
            </a:r>
            <a:endParaRPr lang="es-ES" sz="3200" dirty="0">
              <a:latin typeface="Times New Roman" panose="02020603050405020304" pitchFamily="18" charset="0"/>
              <a:ea typeface="Times New Roman" panose="02020603050405020304" pitchFamily="18" charset="0"/>
            </a:endParaRPr>
          </a:p>
          <a:p>
            <a:pPr algn="just">
              <a:spcAft>
                <a:spcPts val="2400"/>
              </a:spcAft>
            </a:pPr>
            <a:r>
              <a:rPr lang="es-ES" sz="3200" b="1" dirty="0">
                <a:solidFill>
                  <a:srgbClr val="001E5E"/>
                </a:solidFill>
                <a:latin typeface="Calibri" panose="020F0502020204030204" pitchFamily="34" charset="0"/>
              </a:rPr>
              <a:t>  </a:t>
            </a:r>
            <a:r>
              <a:rPr lang="es-ES" sz="3200" b="1" dirty="0">
                <a:solidFill>
                  <a:srgbClr val="7030A0"/>
                </a:solidFill>
                <a:latin typeface="Calibri" panose="020F0502020204030204" pitchFamily="34" charset="0"/>
              </a:rPr>
              <a:t>GRADO EN CRIMINOLOGÍA</a:t>
            </a:r>
            <a:r>
              <a:rPr lang="es-ES" sz="3200" b="1" dirty="0">
                <a:solidFill>
                  <a:srgbClr val="001E5E"/>
                </a:solidFill>
                <a:latin typeface="Calibri" panose="020F0502020204030204" pitchFamily="34" charset="0"/>
              </a:rPr>
              <a:t>		         </a:t>
            </a:r>
            <a:r>
              <a:rPr lang="es-ES" sz="3200" b="1" dirty="0">
                <a:latin typeface="Calibri" panose="020F0502020204030204" pitchFamily="34" charset="0"/>
              </a:rPr>
              <a:t>10,79 </a:t>
            </a:r>
          </a:p>
          <a:p>
            <a:pPr algn="just">
              <a:spcAft>
                <a:spcPts val="2400"/>
              </a:spcAft>
            </a:pPr>
            <a:r>
              <a:rPr lang="es-ES" sz="3200" b="1" dirty="0">
                <a:solidFill>
                  <a:srgbClr val="001E5E"/>
                </a:solidFill>
                <a:latin typeface="Calibri" panose="020F0502020204030204" pitchFamily="34" charset="0"/>
              </a:rPr>
              <a:t>GRADO EN DERECHO				 </a:t>
            </a:r>
            <a:r>
              <a:rPr lang="es-ES" sz="3200" b="1" dirty="0">
                <a:solidFill>
                  <a:srgbClr val="000000"/>
                </a:solidFill>
                <a:latin typeface="Calibri" panose="020F0502020204030204" pitchFamily="34" charset="0"/>
              </a:rPr>
              <a:t>9,188	 </a:t>
            </a:r>
            <a:endParaRPr lang="es-ES" sz="3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4276700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n 12"/>
          <p:cNvPicPr>
            <a:picLocks noChangeAspect="1"/>
          </p:cNvPicPr>
          <p:nvPr/>
        </p:nvPicPr>
        <p:blipFill>
          <a:blip r:embed="rId2"/>
          <a:stretch>
            <a:fillRect/>
          </a:stretch>
        </p:blipFill>
        <p:spPr>
          <a:xfrm>
            <a:off x="594790" y="280435"/>
            <a:ext cx="11075572" cy="620229"/>
          </a:xfrm>
          <a:prstGeom prst="rect">
            <a:avLst/>
          </a:prstGeom>
        </p:spPr>
      </p:pic>
      <p:sp>
        <p:nvSpPr>
          <p:cNvPr id="2" name="Rectángulo 1"/>
          <p:cNvSpPr/>
          <p:nvPr/>
        </p:nvSpPr>
        <p:spPr>
          <a:xfrm>
            <a:off x="594790" y="1117967"/>
            <a:ext cx="11075572" cy="5463034"/>
          </a:xfrm>
          <a:prstGeom prst="rect">
            <a:avLst/>
          </a:prstGeom>
        </p:spPr>
        <p:txBody>
          <a:bodyPr wrap="square">
            <a:spAutoFit/>
          </a:bodyPr>
          <a:lstStyle/>
          <a:p>
            <a:pPr marR="24400" algn="ctr"/>
            <a:r>
              <a:rPr lang="es-ES" sz="3200" b="1" i="0" u="none" strike="noStrike" baseline="0" dirty="0">
                <a:solidFill>
                  <a:srgbClr val="0070C0"/>
                </a:solidFill>
                <a:latin typeface="Calibri" panose="020F0502020204030204" pitchFamily="34" charset="0"/>
              </a:rPr>
              <a:t>OFERTA DE ESTUDIOS DE</a:t>
            </a:r>
            <a:r>
              <a:rPr lang="es-ES" sz="3200" b="1" i="0" u="none" strike="noStrike" dirty="0">
                <a:solidFill>
                  <a:srgbClr val="0070C0"/>
                </a:solidFill>
                <a:latin typeface="Calibri" panose="020F0502020204030204" pitchFamily="34" charset="0"/>
              </a:rPr>
              <a:t> POSGRADO</a:t>
            </a:r>
          </a:p>
          <a:p>
            <a:pPr marR="24400" algn="ctr"/>
            <a:r>
              <a:rPr lang="es-ES" sz="3200" b="1" i="0" u="none" strike="noStrike" baseline="0" dirty="0">
                <a:solidFill>
                  <a:srgbClr val="0070C0"/>
                </a:solidFill>
                <a:latin typeface="Calibri" panose="020F0502020204030204" pitchFamily="34" charset="0"/>
              </a:rPr>
              <a:t>(MÁSTERES UNIVERSITARIOS)</a:t>
            </a:r>
          </a:p>
          <a:p>
            <a:pPr marR="142830" algn="just">
              <a:spcBef>
                <a:spcPts val="600"/>
              </a:spcBef>
            </a:pPr>
            <a:r>
              <a:rPr lang="es-ES" sz="3200" b="1" i="0" u="none" strike="noStrike" baseline="0" dirty="0">
                <a:solidFill>
                  <a:srgbClr val="001E5E"/>
                </a:solidFill>
                <a:latin typeface="Calibri" panose="020F0502020204030204" pitchFamily="34" charset="0"/>
              </a:rPr>
              <a:t>ABOGACÍA</a:t>
            </a:r>
            <a:endParaRPr lang="es-ES" sz="3200" b="0" i="0" u="none" strike="noStrike" baseline="0" dirty="0">
              <a:solidFill>
                <a:srgbClr val="001E5E"/>
              </a:solidFill>
              <a:latin typeface="Calibri" panose="020F0502020204030204" pitchFamily="34" charset="0"/>
            </a:endParaRPr>
          </a:p>
          <a:p>
            <a:pPr marR="25280" algn="just">
              <a:spcBef>
                <a:spcPts val="600"/>
              </a:spcBef>
            </a:pPr>
            <a:r>
              <a:rPr lang="es-ES" sz="2600" b="1" i="0" u="none" strike="noStrike" baseline="0" dirty="0">
                <a:solidFill>
                  <a:srgbClr val="0070C0"/>
                </a:solidFill>
                <a:latin typeface="Calibri" panose="020F0502020204030204" pitchFamily="34" charset="0"/>
              </a:rPr>
              <a:t>    </a:t>
            </a:r>
            <a:r>
              <a:rPr lang="es-ES" sz="2200" b="1" i="0" u="none" strike="noStrike" baseline="0" dirty="0">
                <a:solidFill>
                  <a:srgbClr val="0070C0"/>
                </a:solidFill>
                <a:latin typeface="Calibri" panose="020F0502020204030204" pitchFamily="34" charset="0"/>
              </a:rPr>
              <a:t>(Máster obligatorio para ejercer la profesión de </a:t>
            </a:r>
            <a:r>
              <a:rPr lang="es-ES" sz="2200" b="1" i="0" u="none" strike="noStrike" baseline="0" dirty="0">
                <a:solidFill>
                  <a:srgbClr val="C00000"/>
                </a:solidFill>
                <a:latin typeface="Calibri" panose="020F0502020204030204" pitchFamily="34" charset="0"/>
              </a:rPr>
              <a:t>Abogado</a:t>
            </a:r>
            <a:r>
              <a:rPr lang="es-ES" sz="2200" b="1" i="0" u="none" strike="noStrike" baseline="0" dirty="0">
                <a:solidFill>
                  <a:srgbClr val="0070C0"/>
                </a:solidFill>
                <a:latin typeface="Calibri" panose="020F0502020204030204" pitchFamily="34" charset="0"/>
              </a:rPr>
              <a:t> o </a:t>
            </a:r>
            <a:r>
              <a:rPr lang="es-ES" sz="2200" b="1" i="0" u="none" strike="noStrike" baseline="0" dirty="0">
                <a:solidFill>
                  <a:srgbClr val="C00000"/>
                </a:solidFill>
                <a:latin typeface="Calibri" panose="020F0502020204030204" pitchFamily="34" charset="0"/>
              </a:rPr>
              <a:t>Procurador de los Tribunales</a:t>
            </a:r>
            <a:r>
              <a:rPr lang="es-ES" sz="2200" b="1" i="0" u="none" strike="noStrike" baseline="0" dirty="0">
                <a:solidFill>
                  <a:srgbClr val="0070C0"/>
                </a:solidFill>
                <a:latin typeface="Calibri" panose="020F0502020204030204" pitchFamily="34" charset="0"/>
              </a:rPr>
              <a:t>)</a:t>
            </a:r>
            <a:endParaRPr lang="es-ES" sz="2200" b="0" i="0" u="none" strike="noStrike" baseline="0" dirty="0">
              <a:solidFill>
                <a:srgbClr val="0070C0"/>
              </a:solidFill>
              <a:latin typeface="Calibri" panose="020F0502020204030204" pitchFamily="34" charset="0"/>
            </a:endParaRPr>
          </a:p>
          <a:p>
            <a:pPr marR="74650" algn="just">
              <a:spcBef>
                <a:spcPts val="600"/>
              </a:spcBef>
            </a:pPr>
            <a:r>
              <a:rPr lang="es-ES" sz="3200" b="1" i="0" u="none" strike="noStrike" baseline="0" dirty="0">
                <a:solidFill>
                  <a:srgbClr val="7030A0"/>
                </a:solidFill>
                <a:latin typeface="Calibri" panose="020F0502020204030204" pitchFamily="34" charset="0"/>
              </a:rPr>
              <a:t>ASESORÍA JURÍDICA DE EMPRESAS</a:t>
            </a:r>
            <a:endParaRPr lang="es-ES" sz="3200" b="0" i="0" u="none" strike="noStrike" baseline="0" dirty="0">
              <a:solidFill>
                <a:srgbClr val="7030A0"/>
              </a:solidFill>
              <a:latin typeface="Calibri" panose="020F0502020204030204" pitchFamily="34" charset="0"/>
            </a:endParaRPr>
          </a:p>
          <a:p>
            <a:pPr marR="14720" algn="just">
              <a:spcBef>
                <a:spcPts val="600"/>
              </a:spcBef>
            </a:pPr>
            <a:r>
              <a:rPr lang="es-ES" sz="3200" b="1" i="0" u="none" strike="noStrike" baseline="0" dirty="0">
                <a:solidFill>
                  <a:srgbClr val="001E5E"/>
                </a:solidFill>
                <a:latin typeface="Calibri" panose="020F0502020204030204" pitchFamily="34" charset="0"/>
              </a:rPr>
              <a:t>CRIMINALIDAD E INTERVENCIÓN SOCIAL EN MENORES</a:t>
            </a:r>
            <a:endParaRPr lang="es-ES" sz="3200" b="0" i="0" u="none" strike="noStrike" baseline="0" dirty="0">
              <a:solidFill>
                <a:srgbClr val="001E5E"/>
              </a:solidFill>
              <a:latin typeface="Calibri" panose="020F0502020204030204" pitchFamily="34" charset="0"/>
            </a:endParaRPr>
          </a:p>
          <a:p>
            <a:pPr marR="61300" algn="just">
              <a:spcBef>
                <a:spcPts val="600"/>
              </a:spcBef>
            </a:pPr>
            <a:r>
              <a:rPr lang="es-ES" sz="3200" b="1" i="0" u="none" strike="noStrike" baseline="0" dirty="0">
                <a:solidFill>
                  <a:srgbClr val="7030A0"/>
                </a:solidFill>
                <a:latin typeface="Calibri" panose="020F0502020204030204" pitchFamily="34" charset="0"/>
              </a:rPr>
              <a:t>DERECHO PENAL Y POLÍTICA CRIMINAL</a:t>
            </a:r>
            <a:endParaRPr lang="es-ES" sz="3200" b="0" i="0" u="none" strike="noStrike" baseline="0" dirty="0">
              <a:solidFill>
                <a:srgbClr val="7030A0"/>
              </a:solidFill>
              <a:latin typeface="Calibri" panose="020F0502020204030204" pitchFamily="34" charset="0"/>
            </a:endParaRPr>
          </a:p>
          <a:p>
            <a:pPr marR="141380" algn="just">
              <a:spcBef>
                <a:spcPts val="600"/>
              </a:spcBef>
            </a:pPr>
            <a:r>
              <a:rPr lang="es-ES" sz="3200" b="1" i="0" u="none" strike="noStrike" baseline="0" dirty="0">
                <a:solidFill>
                  <a:srgbClr val="001E5E"/>
                </a:solidFill>
                <a:latin typeface="Calibri" panose="020F0502020204030204" pitchFamily="34" charset="0"/>
              </a:rPr>
              <a:t>MEDIACIÓN</a:t>
            </a:r>
            <a:endParaRPr lang="es-ES" sz="3200" b="0" i="0" u="none" strike="noStrike" baseline="0" dirty="0">
              <a:solidFill>
                <a:srgbClr val="001E5E"/>
              </a:solidFill>
              <a:latin typeface="Calibri" panose="020F0502020204030204" pitchFamily="34" charset="0"/>
            </a:endParaRPr>
          </a:p>
          <a:p>
            <a:pPr marR="0" algn="just">
              <a:spcBef>
                <a:spcPts val="600"/>
              </a:spcBef>
            </a:pPr>
            <a:r>
              <a:rPr lang="es-ES" sz="3200" b="1" dirty="0">
                <a:solidFill>
                  <a:srgbClr val="7030A0"/>
                </a:solidFill>
                <a:latin typeface="Calibri" panose="020F0502020204030204" pitchFamily="34" charset="0"/>
              </a:rPr>
              <a:t>DERECHO DE LA ORDENACIÓN DEL TERRITORIO, EL URBANISMO Y EL MEDIO AMBIENTE</a:t>
            </a:r>
            <a:endParaRPr lang="es-ES" sz="3200" dirty="0">
              <a:solidFill>
                <a:srgbClr val="7030A0"/>
              </a:solidFill>
            </a:endParaRPr>
          </a:p>
        </p:txBody>
      </p:sp>
    </p:spTree>
    <p:extLst>
      <p:ext uri="{BB962C8B-B14F-4D97-AF65-F5344CB8AC3E}">
        <p14:creationId xmlns:p14="http://schemas.microsoft.com/office/powerpoint/2010/main" val="1435633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n 12"/>
          <p:cNvPicPr>
            <a:picLocks noChangeAspect="1"/>
          </p:cNvPicPr>
          <p:nvPr/>
        </p:nvPicPr>
        <p:blipFill>
          <a:blip r:embed="rId2"/>
          <a:stretch>
            <a:fillRect/>
          </a:stretch>
        </p:blipFill>
        <p:spPr>
          <a:xfrm>
            <a:off x="594790" y="280435"/>
            <a:ext cx="11075572" cy="620229"/>
          </a:xfrm>
          <a:prstGeom prst="rect">
            <a:avLst/>
          </a:prstGeom>
        </p:spPr>
      </p:pic>
      <p:sp>
        <p:nvSpPr>
          <p:cNvPr id="2" name="Rectángulo 1"/>
          <p:cNvSpPr/>
          <p:nvPr/>
        </p:nvSpPr>
        <p:spPr>
          <a:xfrm>
            <a:off x="594790" y="1525911"/>
            <a:ext cx="11075572" cy="4785926"/>
          </a:xfrm>
          <a:prstGeom prst="rect">
            <a:avLst/>
          </a:prstGeom>
        </p:spPr>
        <p:txBody>
          <a:bodyPr wrap="square">
            <a:spAutoFit/>
          </a:bodyPr>
          <a:lstStyle/>
          <a:p>
            <a:pPr marR="44100" algn="ctr"/>
            <a:r>
              <a:rPr lang="es-ES" sz="3200" b="1" i="0" u="none" strike="noStrike" baseline="0" dirty="0">
                <a:solidFill>
                  <a:srgbClr val="0070C0"/>
                </a:solidFill>
                <a:latin typeface="Calibri" panose="020F0502020204030204" pitchFamily="34" charset="0"/>
              </a:rPr>
              <a:t>OFERTA DE ESTUDIOS DE DOCTORADO</a:t>
            </a:r>
          </a:p>
          <a:p>
            <a:pPr marR="44100" algn="ctr"/>
            <a:endParaRPr lang="es-ES" sz="3200" b="1" i="0" u="none" strike="noStrike" baseline="0" dirty="0">
              <a:solidFill>
                <a:srgbClr val="00AFEF"/>
              </a:solidFill>
              <a:latin typeface="Calibri" panose="020F0502020204030204" pitchFamily="34" charset="0"/>
            </a:endParaRPr>
          </a:p>
          <a:p>
            <a:pPr marR="3920" lvl="0" algn="ctr">
              <a:spcAft>
                <a:spcPts val="600"/>
              </a:spcAft>
            </a:pPr>
            <a:r>
              <a:rPr lang="es-ES" sz="4400" b="1" i="0" u="none" strike="noStrike" baseline="0" dirty="0">
                <a:solidFill>
                  <a:srgbClr val="001E5E"/>
                </a:solidFill>
                <a:latin typeface="Calibri" panose="020F0502020204030204" pitchFamily="34" charset="0"/>
              </a:rPr>
              <a:t>PROGRAMA DE DOCTORADO </a:t>
            </a:r>
          </a:p>
          <a:p>
            <a:pPr marR="3920" lvl="0" algn="ctr">
              <a:spcAft>
                <a:spcPts val="3000"/>
              </a:spcAft>
            </a:pPr>
            <a:r>
              <a:rPr lang="es-ES" sz="4400" b="1" i="0" u="none" strike="noStrike" baseline="0" dirty="0">
                <a:solidFill>
                  <a:srgbClr val="001E5E"/>
                </a:solidFill>
                <a:latin typeface="Calibri" panose="020F0502020204030204" pitchFamily="34" charset="0"/>
              </a:rPr>
              <a:t>EN CIENCIAS JURÍDICAS Y SOCIALES</a:t>
            </a:r>
            <a:r>
              <a:rPr lang="es-ES" sz="4400" b="1" i="0" u="none" strike="noStrike" dirty="0">
                <a:solidFill>
                  <a:srgbClr val="001E5E"/>
                </a:solidFill>
                <a:latin typeface="Calibri" panose="020F0502020204030204" pitchFamily="34" charset="0"/>
              </a:rPr>
              <a:t> </a:t>
            </a:r>
            <a:r>
              <a:rPr lang="es-ES" sz="4000" b="1" baseline="30000" dirty="0">
                <a:solidFill>
                  <a:schemeClr val="accent1">
                    <a:lumMod val="75000"/>
                  </a:schemeClr>
                </a:solidFill>
                <a:latin typeface="Calibri" panose="020F0502020204030204" pitchFamily="34" charset="0"/>
              </a:rPr>
              <a:t>*</a:t>
            </a:r>
          </a:p>
          <a:p>
            <a:pPr marR="3920" lvl="0" algn="ctr">
              <a:spcAft>
                <a:spcPts val="3000"/>
              </a:spcAft>
            </a:pPr>
            <a:r>
              <a:rPr lang="es-ES" sz="4400" b="1" dirty="0">
                <a:solidFill>
                  <a:srgbClr val="7030A0"/>
                </a:solidFill>
                <a:latin typeface="Calibri" panose="020F0502020204030204" pitchFamily="34" charset="0"/>
              </a:rPr>
              <a:t>Doctor/a por la Universidad de Málaga</a:t>
            </a:r>
            <a:endParaRPr lang="es-ES" sz="4400" b="1" baseline="30000" dirty="0">
              <a:solidFill>
                <a:srgbClr val="7030A0"/>
              </a:solidFill>
              <a:latin typeface="Calibri" panose="020F0502020204030204" pitchFamily="34" charset="0"/>
            </a:endParaRPr>
          </a:p>
          <a:p>
            <a:pPr marR="3920" lvl="0">
              <a:spcAft>
                <a:spcPts val="1800"/>
              </a:spcAft>
            </a:pPr>
            <a:r>
              <a:rPr lang="es-ES" sz="4000" b="1" dirty="0">
                <a:solidFill>
                  <a:srgbClr val="7030A0"/>
                </a:solidFill>
                <a:latin typeface="Calibri" panose="020F0502020204030204" pitchFamily="34" charset="0"/>
              </a:rPr>
              <a:t> 	</a:t>
            </a:r>
            <a:r>
              <a:rPr lang="es-ES" sz="5400" b="1" dirty="0">
                <a:solidFill>
                  <a:srgbClr val="001E5E"/>
                </a:solidFill>
                <a:latin typeface="Calibri" panose="020F0502020204030204" pitchFamily="34" charset="0"/>
              </a:rPr>
              <a:t>  </a:t>
            </a:r>
            <a:r>
              <a:rPr lang="es-ES" sz="4000" b="1" baseline="30000" dirty="0">
                <a:solidFill>
                  <a:schemeClr val="accent1">
                    <a:lumMod val="75000"/>
                  </a:schemeClr>
                </a:solidFill>
                <a:latin typeface="Calibri" panose="020F0502020204030204" pitchFamily="34" charset="0"/>
              </a:rPr>
              <a:t>* </a:t>
            </a:r>
            <a:r>
              <a:rPr lang="es-ES" sz="2400" b="1" dirty="0">
                <a:solidFill>
                  <a:schemeClr val="accent1">
                    <a:lumMod val="75000"/>
                  </a:schemeClr>
                </a:solidFill>
                <a:latin typeface="Calibri" panose="020F0502020204030204" pitchFamily="34" charset="0"/>
              </a:rPr>
              <a:t>Conjuntamente con </a:t>
            </a:r>
            <a:r>
              <a:rPr lang="es-ES" sz="2400" b="1" i="0" u="none" strike="noStrike" baseline="0" dirty="0">
                <a:solidFill>
                  <a:schemeClr val="accent1">
                    <a:lumMod val="75000"/>
                  </a:schemeClr>
                </a:solidFill>
                <a:latin typeface="Calibri" panose="020F0502020204030204" pitchFamily="34" charset="0"/>
              </a:rPr>
              <a:t>la Facultad de Estudios Sociales y del Trabajo</a:t>
            </a:r>
            <a:endParaRPr lang="es-ES" sz="2400" dirty="0">
              <a:solidFill>
                <a:schemeClr val="accent1">
                  <a:lumMod val="75000"/>
                </a:schemeClr>
              </a:solidFill>
            </a:endParaRPr>
          </a:p>
        </p:txBody>
      </p:sp>
    </p:spTree>
    <p:extLst>
      <p:ext uri="{BB962C8B-B14F-4D97-AF65-F5344CB8AC3E}">
        <p14:creationId xmlns:p14="http://schemas.microsoft.com/office/powerpoint/2010/main" val="27546449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n 12"/>
          <p:cNvPicPr>
            <a:picLocks noChangeAspect="1"/>
          </p:cNvPicPr>
          <p:nvPr/>
        </p:nvPicPr>
        <p:blipFill>
          <a:blip r:embed="rId2"/>
          <a:stretch>
            <a:fillRect/>
          </a:stretch>
        </p:blipFill>
        <p:spPr>
          <a:xfrm>
            <a:off x="594790" y="280435"/>
            <a:ext cx="11075572" cy="620229"/>
          </a:xfrm>
          <a:prstGeom prst="rect">
            <a:avLst/>
          </a:prstGeom>
        </p:spPr>
      </p:pic>
      <p:pic>
        <p:nvPicPr>
          <p:cNvPr id="2" name="Imagen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3697" y="1056643"/>
            <a:ext cx="10314029" cy="5245061"/>
          </a:xfrm>
          <a:prstGeom prst="rect">
            <a:avLst/>
          </a:prstGeom>
        </p:spPr>
      </p:pic>
      <p:sp>
        <p:nvSpPr>
          <p:cNvPr id="3" name="Rectángulo 2"/>
          <p:cNvSpPr/>
          <p:nvPr/>
        </p:nvSpPr>
        <p:spPr>
          <a:xfrm>
            <a:off x="8700391" y="6273017"/>
            <a:ext cx="2798138" cy="369332"/>
          </a:xfrm>
          <a:prstGeom prst="rect">
            <a:avLst/>
          </a:prstGeom>
        </p:spPr>
        <p:txBody>
          <a:bodyPr wrap="none">
            <a:spAutoFit/>
          </a:bodyPr>
          <a:lstStyle/>
          <a:p>
            <a:r>
              <a:rPr lang="es-ES" b="1" i="0" u="none" strike="noStrike" baseline="0" dirty="0">
                <a:latin typeface="Calibri" panose="020F0502020204030204" pitchFamily="34" charset="0"/>
              </a:rPr>
              <a:t>“Justicia” / Bohemio (2017)</a:t>
            </a:r>
            <a:endParaRPr lang="es-ES" dirty="0"/>
          </a:p>
        </p:txBody>
      </p:sp>
    </p:spTree>
    <p:extLst>
      <p:ext uri="{BB962C8B-B14F-4D97-AF65-F5344CB8AC3E}">
        <p14:creationId xmlns:p14="http://schemas.microsoft.com/office/powerpoint/2010/main" val="21345469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n 12"/>
          <p:cNvPicPr>
            <a:picLocks noChangeAspect="1"/>
          </p:cNvPicPr>
          <p:nvPr/>
        </p:nvPicPr>
        <p:blipFill>
          <a:blip r:embed="rId2"/>
          <a:stretch>
            <a:fillRect/>
          </a:stretch>
        </p:blipFill>
        <p:spPr>
          <a:xfrm>
            <a:off x="594790" y="280435"/>
            <a:ext cx="11075572" cy="620229"/>
          </a:xfrm>
          <a:prstGeom prst="rect">
            <a:avLst/>
          </a:prstGeom>
        </p:spPr>
      </p:pic>
      <p:sp>
        <p:nvSpPr>
          <p:cNvPr id="2" name="Rectángulo 1"/>
          <p:cNvSpPr/>
          <p:nvPr/>
        </p:nvSpPr>
        <p:spPr>
          <a:xfrm>
            <a:off x="594790" y="1250285"/>
            <a:ext cx="11075572" cy="5278368"/>
          </a:xfrm>
          <a:prstGeom prst="rect">
            <a:avLst/>
          </a:prstGeom>
        </p:spPr>
        <p:txBody>
          <a:bodyPr wrap="square">
            <a:spAutoFit/>
          </a:bodyPr>
          <a:lstStyle/>
          <a:p>
            <a:pPr marR="6180">
              <a:spcBef>
                <a:spcPts val="1800"/>
              </a:spcBef>
            </a:pPr>
            <a:r>
              <a:rPr lang="es-ES" sz="3600" b="1" i="0" u="none" strike="noStrike" baseline="0" dirty="0">
                <a:solidFill>
                  <a:srgbClr val="002060"/>
                </a:solidFill>
                <a:latin typeface="Calibri" panose="020F0502020204030204" pitchFamily="34" charset="0"/>
              </a:rPr>
              <a:t>GRADO EN DERECHO</a:t>
            </a:r>
            <a:r>
              <a:rPr lang="es-ES" sz="3600" b="1" i="0" u="none" strike="noStrike" baseline="0" dirty="0">
                <a:solidFill>
                  <a:srgbClr val="00AFEF"/>
                </a:solidFill>
                <a:latin typeface="Calibri" panose="020F0502020204030204" pitchFamily="34" charset="0"/>
              </a:rPr>
              <a:t>			</a:t>
            </a:r>
            <a:r>
              <a:rPr lang="es-ES" sz="2800" b="1" dirty="0">
                <a:solidFill>
                  <a:srgbClr val="00AFEF"/>
                </a:solidFill>
                <a:latin typeface="Calibri" panose="020F0502020204030204" pitchFamily="34" charset="0"/>
              </a:rPr>
              <a:t> 			    ¿Qué es?</a:t>
            </a:r>
          </a:p>
          <a:p>
            <a:pPr marR="4650" algn="just">
              <a:spcBef>
                <a:spcPts val="1800"/>
              </a:spcBef>
            </a:pPr>
            <a:r>
              <a:rPr lang="es-ES" sz="2300" b="1" i="0" u="none" strike="noStrike" baseline="0" dirty="0">
                <a:solidFill>
                  <a:srgbClr val="001E5E"/>
                </a:solidFill>
                <a:latin typeface="Calibri" panose="020F0502020204030204" pitchFamily="34" charset="0"/>
              </a:rPr>
              <a:t>La formación del </a:t>
            </a:r>
            <a:r>
              <a:rPr lang="es-ES" sz="2300" b="1" i="0" u="none" strike="noStrike" baseline="0" dirty="0">
                <a:solidFill>
                  <a:srgbClr val="7030A0"/>
                </a:solidFill>
                <a:latin typeface="Calibri" panose="020F0502020204030204" pitchFamily="34" charset="0"/>
              </a:rPr>
              <a:t>Grado en Derecho</a:t>
            </a:r>
            <a:r>
              <a:rPr lang="es-ES" sz="2300" b="1" i="0" u="none" strike="noStrike" baseline="0" dirty="0">
                <a:solidFill>
                  <a:srgbClr val="001E5E"/>
                </a:solidFill>
                <a:latin typeface="Calibri" panose="020F0502020204030204" pitchFamily="34" charset="0"/>
              </a:rPr>
              <a:t> te capacita para conocer las normas jurídicas que regulan la vida social: desde las relaciones individuales, familiares, comerciales y empresariales, a las que los ciudadanos, empresas e instituciones mantienen con las Administraciones Públicas; incluyendo a las</a:t>
            </a:r>
            <a:r>
              <a:rPr lang="es-ES" sz="2300" b="1" i="0" u="none" strike="noStrike" dirty="0">
                <a:solidFill>
                  <a:srgbClr val="001E5E"/>
                </a:solidFill>
                <a:latin typeface="Calibri" panose="020F0502020204030204" pitchFamily="34" charset="0"/>
              </a:rPr>
              <a:t> que</a:t>
            </a:r>
            <a:r>
              <a:rPr lang="es-ES" sz="2300" b="1" i="0" u="none" strike="noStrike" baseline="0" dirty="0">
                <a:solidFill>
                  <a:srgbClr val="001E5E"/>
                </a:solidFill>
                <a:latin typeface="Calibri" panose="020F0502020204030204" pitchFamily="34" charset="0"/>
              </a:rPr>
              <a:t> aquellas mantienen entre sí, tanto a nivel interno como internacional.</a:t>
            </a:r>
          </a:p>
          <a:p>
            <a:pPr marR="4650" algn="just">
              <a:spcBef>
                <a:spcPts val="1200"/>
              </a:spcBef>
            </a:pPr>
            <a:r>
              <a:rPr lang="es-ES" sz="2300" b="1" i="0" u="none" strike="noStrike" baseline="0" dirty="0">
                <a:solidFill>
                  <a:srgbClr val="001E5E"/>
                </a:solidFill>
                <a:latin typeface="Calibri" panose="020F0502020204030204" pitchFamily="34" charset="0"/>
              </a:rPr>
              <a:t>Los conocimientos, competencias y habilidades adquiridas del Grado en Derecho permiten asesorar legalmente a las personas físicas y jurídicas; así como representarlas y defenderlas en los juzgados y tribunales (para las profesiones de </a:t>
            </a:r>
            <a:r>
              <a:rPr lang="es-ES" sz="2300" b="1" i="0" u="none" strike="noStrike" baseline="0" dirty="0">
                <a:solidFill>
                  <a:srgbClr val="C00000"/>
                </a:solidFill>
                <a:latin typeface="Calibri" panose="020F0502020204030204" pitchFamily="34" charset="0"/>
              </a:rPr>
              <a:t>abogado </a:t>
            </a:r>
            <a:r>
              <a:rPr lang="es-ES" sz="2300" b="1" i="0" u="none" strike="noStrike" baseline="0" dirty="0">
                <a:solidFill>
                  <a:srgbClr val="001E5E"/>
                </a:solidFill>
                <a:latin typeface="Calibri" panose="020F0502020204030204" pitchFamily="34" charset="0"/>
              </a:rPr>
              <a:t>y de </a:t>
            </a:r>
            <a:r>
              <a:rPr lang="es-ES" sz="2300" b="1" i="0" u="none" strike="noStrike" baseline="0" dirty="0">
                <a:solidFill>
                  <a:srgbClr val="C00000"/>
                </a:solidFill>
                <a:latin typeface="Calibri" panose="020F0502020204030204" pitchFamily="34" charset="0"/>
              </a:rPr>
              <a:t>procurador </a:t>
            </a:r>
            <a:r>
              <a:rPr lang="es-ES" sz="2300" b="1" i="0" u="none" strike="noStrike" baseline="0" dirty="0">
                <a:solidFill>
                  <a:srgbClr val="001E5E"/>
                </a:solidFill>
                <a:latin typeface="Calibri" panose="020F0502020204030204" pitchFamily="34" charset="0"/>
              </a:rPr>
              <a:t>de los tribunales se requiere también superar el </a:t>
            </a:r>
            <a:r>
              <a:rPr lang="es-ES" sz="2300" b="1" i="0" u="none" strike="noStrike" baseline="0" dirty="0">
                <a:solidFill>
                  <a:srgbClr val="C00000"/>
                </a:solidFill>
                <a:latin typeface="Calibri" panose="020F0502020204030204" pitchFamily="34" charset="0"/>
              </a:rPr>
              <a:t>Máster Universitario en Abogacía</a:t>
            </a:r>
            <a:r>
              <a:rPr lang="es-ES" sz="2300" b="1" i="0" u="none" strike="noStrike" baseline="0" dirty="0">
                <a:solidFill>
                  <a:srgbClr val="002060"/>
                </a:solidFill>
                <a:latin typeface="Calibri" panose="020F0502020204030204" pitchFamily="34" charset="0"/>
              </a:rPr>
              <a:t>,</a:t>
            </a:r>
            <a:r>
              <a:rPr lang="es-ES" sz="2300" b="1" i="0" u="none" strike="noStrike" baseline="0" dirty="0">
                <a:solidFill>
                  <a:srgbClr val="C00000"/>
                </a:solidFill>
                <a:latin typeface="Calibri" panose="020F0502020204030204" pitchFamily="34" charset="0"/>
              </a:rPr>
              <a:t> </a:t>
            </a:r>
            <a:r>
              <a:rPr lang="es-ES" sz="2300" b="1" i="0" u="none" strike="noStrike" baseline="0" dirty="0">
                <a:solidFill>
                  <a:srgbClr val="002060"/>
                </a:solidFill>
                <a:latin typeface="Calibri" panose="020F0502020204030204" pitchFamily="34" charset="0"/>
              </a:rPr>
              <a:t>además de </a:t>
            </a:r>
            <a:r>
              <a:rPr lang="es-ES" sz="2300" b="1" i="0" u="none" strike="noStrike" baseline="0" dirty="0">
                <a:solidFill>
                  <a:srgbClr val="001E5E"/>
                </a:solidFill>
                <a:latin typeface="Calibri" panose="020F0502020204030204" pitchFamily="34" charset="0"/>
              </a:rPr>
              <a:t>un </a:t>
            </a:r>
            <a:r>
              <a:rPr lang="es-ES" sz="2300" b="1" i="0" u="none" strike="noStrike" baseline="0" dirty="0">
                <a:solidFill>
                  <a:srgbClr val="C00000"/>
                </a:solidFill>
                <a:latin typeface="Calibri" panose="020F0502020204030204" pitchFamily="34" charset="0"/>
              </a:rPr>
              <a:t>examen de acceso</a:t>
            </a:r>
            <a:r>
              <a:rPr lang="es-ES" sz="2300" b="1" i="0" u="none" strike="noStrike" baseline="0" dirty="0">
                <a:solidFill>
                  <a:srgbClr val="001E5E"/>
                </a:solidFill>
                <a:latin typeface="Calibri" panose="020F0502020204030204" pitchFamily="34" charset="0"/>
              </a:rPr>
              <a:t>). Igualmente, capacitan para opositar a diversas plazas de la Administración del Estado, Autonómica y Local, así como de las instituciones de la Unión Europea y de otros organismos internacionales.</a:t>
            </a:r>
            <a:endParaRPr lang="es-ES" sz="2300" dirty="0"/>
          </a:p>
        </p:txBody>
      </p:sp>
    </p:spTree>
    <p:extLst>
      <p:ext uri="{BB962C8B-B14F-4D97-AF65-F5344CB8AC3E}">
        <p14:creationId xmlns:p14="http://schemas.microsoft.com/office/powerpoint/2010/main" val="33203070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n 12"/>
          <p:cNvPicPr>
            <a:picLocks noChangeAspect="1"/>
          </p:cNvPicPr>
          <p:nvPr/>
        </p:nvPicPr>
        <p:blipFill>
          <a:blip r:embed="rId2"/>
          <a:stretch>
            <a:fillRect/>
          </a:stretch>
        </p:blipFill>
        <p:spPr>
          <a:xfrm>
            <a:off x="594790" y="280435"/>
            <a:ext cx="11075572" cy="620229"/>
          </a:xfrm>
          <a:prstGeom prst="rect">
            <a:avLst/>
          </a:prstGeom>
        </p:spPr>
      </p:pic>
      <p:sp>
        <p:nvSpPr>
          <p:cNvPr id="2" name="Rectángulo 1"/>
          <p:cNvSpPr/>
          <p:nvPr/>
        </p:nvSpPr>
        <p:spPr>
          <a:xfrm>
            <a:off x="484742" y="990014"/>
            <a:ext cx="11303306" cy="5555367"/>
          </a:xfrm>
          <a:prstGeom prst="rect">
            <a:avLst/>
          </a:prstGeom>
        </p:spPr>
        <p:txBody>
          <a:bodyPr wrap="square">
            <a:spAutoFit/>
          </a:bodyPr>
          <a:lstStyle/>
          <a:p>
            <a:pPr marR="4800"/>
            <a:r>
              <a:rPr lang="es-ES" sz="2800" b="1" dirty="0">
                <a:solidFill>
                  <a:srgbClr val="002060"/>
                </a:solidFill>
                <a:latin typeface="Calibri" panose="020F0502020204030204" pitchFamily="34" charset="0"/>
              </a:rPr>
              <a:t>GRADUADO/A EN D</a:t>
            </a:r>
            <a:r>
              <a:rPr lang="es-ES" sz="2800" b="1" i="0" u="none" strike="noStrike" baseline="0" dirty="0">
                <a:solidFill>
                  <a:srgbClr val="002060"/>
                </a:solidFill>
                <a:latin typeface="Calibri" panose="020F0502020204030204" pitchFamily="34" charset="0"/>
              </a:rPr>
              <a:t>ERECHO</a:t>
            </a:r>
            <a:r>
              <a:rPr lang="es-ES" sz="2800" b="1" i="0" u="none" strike="noStrike" baseline="0" dirty="0">
                <a:solidFill>
                  <a:srgbClr val="00AFEF"/>
                </a:solidFill>
                <a:latin typeface="Calibri" panose="020F0502020204030204" pitchFamily="34" charset="0"/>
              </a:rPr>
              <a:t>				</a:t>
            </a:r>
            <a:r>
              <a:rPr lang="es-ES" sz="2800" b="1" dirty="0">
                <a:solidFill>
                  <a:srgbClr val="00AFEF"/>
                </a:solidFill>
                <a:latin typeface="Calibri" panose="020F0502020204030204" pitchFamily="34" charset="0"/>
              </a:rPr>
              <a:t>        Salidas profesionales </a:t>
            </a:r>
            <a:endParaRPr lang="es-ES" sz="1200" b="1" dirty="0">
              <a:solidFill>
                <a:srgbClr val="00AFEF"/>
              </a:solidFill>
              <a:latin typeface="Calibri" panose="020F0502020204030204" pitchFamily="34" charset="0"/>
            </a:endParaRPr>
          </a:p>
          <a:p>
            <a:pPr marR="4800"/>
            <a:endParaRPr lang="es-ES" sz="1200" b="0" i="0" u="none" strike="noStrike" baseline="0" dirty="0">
              <a:solidFill>
                <a:srgbClr val="00AFEF"/>
              </a:solidFill>
              <a:latin typeface="Calibri" panose="020F0502020204030204" pitchFamily="34" charset="0"/>
            </a:endParaRPr>
          </a:p>
          <a:p>
            <a:pPr marR="4820" algn="just"/>
            <a:r>
              <a:rPr lang="es-ES" sz="2100" b="1" i="0" u="none" strike="noStrike" baseline="0" dirty="0">
                <a:solidFill>
                  <a:srgbClr val="001E5E"/>
                </a:solidFill>
                <a:latin typeface="Calibri" panose="020F0502020204030204" pitchFamily="34" charset="0"/>
              </a:rPr>
              <a:t>Los egresados en Derecho obtienen una completa formación jurídica que les permite no solo desempeñar una profesión vinculada con esta rama del conocimiento, sino adquirir la condición de </a:t>
            </a:r>
            <a:r>
              <a:rPr lang="es-ES" sz="2100" b="1" i="0" u="none" strike="noStrike" baseline="0" dirty="0">
                <a:solidFill>
                  <a:srgbClr val="C00000"/>
                </a:solidFill>
                <a:latin typeface="Calibri" panose="020F0502020204030204" pitchFamily="34" charset="0"/>
              </a:rPr>
              <a:t>jurista</a:t>
            </a:r>
            <a:r>
              <a:rPr lang="es-ES" sz="2100" b="1" i="0" u="none" strike="noStrike" baseline="0" dirty="0">
                <a:solidFill>
                  <a:srgbClr val="001E5E"/>
                </a:solidFill>
                <a:latin typeface="Calibri" panose="020F0502020204030204" pitchFamily="34" charset="0"/>
              </a:rPr>
              <a:t>, lo que es sinónimo de capacidad de análisis, razonamiento y aplicación de las Ciencias Jurídicas. Ello les otorga un amplio abanico de desempeños laborales y profesionales:</a:t>
            </a:r>
          </a:p>
          <a:p>
            <a:pPr marR="4820" algn="just"/>
            <a:endParaRPr lang="es-ES" sz="2100" b="0" i="0" u="none" strike="noStrike" baseline="0" dirty="0">
              <a:solidFill>
                <a:srgbClr val="001E5E"/>
              </a:solidFill>
              <a:latin typeface="Calibri" panose="020F0502020204030204" pitchFamily="34" charset="0"/>
            </a:endParaRPr>
          </a:p>
          <a:p>
            <a:pPr marR="4820" algn="just"/>
            <a:r>
              <a:rPr lang="es-ES" sz="2100" b="1" i="0" u="none" strike="noStrike" baseline="0" dirty="0">
                <a:solidFill>
                  <a:srgbClr val="001E5E"/>
                </a:solidFill>
                <a:latin typeface="Calibri" panose="020F0502020204030204" pitchFamily="34" charset="0"/>
              </a:rPr>
              <a:t>• Ejercicio de la profesión de </a:t>
            </a:r>
            <a:r>
              <a:rPr lang="es-ES" sz="2100" b="1" i="0" u="none" strike="noStrike" baseline="0" dirty="0">
                <a:solidFill>
                  <a:srgbClr val="C00000"/>
                </a:solidFill>
                <a:latin typeface="Calibri" panose="020F0502020204030204" pitchFamily="34" charset="0"/>
              </a:rPr>
              <a:t>Abogado </a:t>
            </a:r>
            <a:r>
              <a:rPr lang="es-ES" sz="2100" b="1" i="0" u="none" strike="noStrike" baseline="0" dirty="0">
                <a:solidFill>
                  <a:srgbClr val="001E5E"/>
                </a:solidFill>
                <a:latin typeface="Calibri" panose="020F0502020204030204" pitchFamily="34" charset="0"/>
              </a:rPr>
              <a:t>o </a:t>
            </a:r>
            <a:r>
              <a:rPr lang="es-ES" sz="2100" b="1" i="0" u="none" strike="noStrike" baseline="0" dirty="0">
                <a:solidFill>
                  <a:srgbClr val="C00000"/>
                </a:solidFill>
                <a:latin typeface="Calibri" panose="020F0502020204030204" pitchFamily="34" charset="0"/>
              </a:rPr>
              <a:t>Procurador de los Tribunales</a:t>
            </a:r>
            <a:r>
              <a:rPr lang="es-ES" sz="2100" b="1" i="0" u="none" strike="noStrike" baseline="0" dirty="0">
                <a:solidFill>
                  <a:srgbClr val="7030A0"/>
                </a:solidFill>
                <a:latin typeface="Calibri" panose="020F0502020204030204" pitchFamily="34" charset="0"/>
              </a:rPr>
              <a:t>.</a:t>
            </a:r>
          </a:p>
          <a:p>
            <a:pPr marR="4820" algn="just"/>
            <a:r>
              <a:rPr lang="es-ES" sz="2100" b="1" i="0" u="none" strike="noStrike" baseline="0" dirty="0">
                <a:solidFill>
                  <a:srgbClr val="001E5E"/>
                </a:solidFill>
                <a:latin typeface="Calibri" panose="020F0502020204030204" pitchFamily="34" charset="0"/>
              </a:rPr>
              <a:t>• </a:t>
            </a:r>
            <a:r>
              <a:rPr lang="es-ES" sz="2100" b="1" i="0" u="none" strike="noStrike" baseline="0" dirty="0">
                <a:solidFill>
                  <a:srgbClr val="C00000"/>
                </a:solidFill>
                <a:latin typeface="Calibri" panose="020F0502020204030204" pitchFamily="34" charset="0"/>
              </a:rPr>
              <a:t>Asesoramiento jurídico</a:t>
            </a:r>
            <a:r>
              <a:rPr lang="es-ES" sz="2100" b="1" i="0" u="none" strike="noStrike" baseline="0" dirty="0">
                <a:solidFill>
                  <a:srgbClr val="001E5E"/>
                </a:solidFill>
                <a:latin typeface="Calibri" panose="020F0502020204030204" pitchFamily="34" charset="0"/>
              </a:rPr>
              <a:t>: </a:t>
            </a:r>
          </a:p>
          <a:p>
            <a:pPr marR="134080" algn="just"/>
            <a:r>
              <a:rPr lang="es-ES" sz="2100" b="1" dirty="0">
                <a:solidFill>
                  <a:srgbClr val="001E5E"/>
                </a:solidFill>
                <a:latin typeface="Calibri" panose="020F0502020204030204" pitchFamily="34" charset="0"/>
              </a:rPr>
              <a:t>- </a:t>
            </a:r>
            <a:r>
              <a:rPr lang="es-ES" sz="2100" b="1" i="0" u="none" strike="noStrike" baseline="0" dirty="0">
                <a:solidFill>
                  <a:srgbClr val="001E5E"/>
                </a:solidFill>
                <a:latin typeface="Calibri" panose="020F0502020204030204" pitchFamily="34" charset="0"/>
              </a:rPr>
              <a:t>A </a:t>
            </a:r>
            <a:r>
              <a:rPr lang="es-ES" sz="2100" b="1" i="0" u="none" strike="noStrike" baseline="0" dirty="0">
                <a:solidFill>
                  <a:srgbClr val="7030A0"/>
                </a:solidFill>
                <a:latin typeface="Calibri" panose="020F0502020204030204" pitchFamily="34" charset="0"/>
              </a:rPr>
              <a:t>empresas privadas</a:t>
            </a:r>
            <a:r>
              <a:rPr lang="es-ES" sz="2100" b="1" i="0" u="none" strike="noStrike" baseline="0" dirty="0">
                <a:solidFill>
                  <a:srgbClr val="001E5E"/>
                </a:solidFill>
                <a:latin typeface="Calibri" panose="020F0502020204030204" pitchFamily="34" charset="0"/>
              </a:rPr>
              <a:t>: banca y finanzas, compañías de seguros, grandes empresas (sociedades anónimas, empresas transnacionales), pequeñas y medianas empresas, asesorías, consultorías.</a:t>
            </a:r>
            <a:endParaRPr lang="es-ES" sz="2100" b="0" i="0" u="none" strike="noStrike" baseline="0" dirty="0">
              <a:solidFill>
                <a:srgbClr val="001E5E"/>
              </a:solidFill>
              <a:latin typeface="Calibri" panose="020F0502020204030204" pitchFamily="34" charset="0"/>
            </a:endParaRPr>
          </a:p>
          <a:p>
            <a:pPr marR="4820" algn="just"/>
            <a:r>
              <a:rPr lang="es-ES" sz="2100" b="1" i="0" u="none" strike="noStrike" baseline="0" dirty="0">
                <a:solidFill>
                  <a:srgbClr val="001E5E"/>
                </a:solidFill>
                <a:latin typeface="Calibri" panose="020F0502020204030204" pitchFamily="34" charset="0"/>
              </a:rPr>
              <a:t>- A </a:t>
            </a:r>
            <a:r>
              <a:rPr lang="es-ES" sz="2100" b="1" i="0" u="none" strike="noStrike" baseline="0" dirty="0">
                <a:solidFill>
                  <a:srgbClr val="7030A0"/>
                </a:solidFill>
                <a:latin typeface="Calibri" panose="020F0502020204030204" pitchFamily="34" charset="0"/>
              </a:rPr>
              <a:t>asociaciones y organizaciones privadas</a:t>
            </a:r>
            <a:r>
              <a:rPr lang="es-ES" sz="2100" b="1" i="0" u="none" strike="noStrike" baseline="0" dirty="0">
                <a:solidFill>
                  <a:srgbClr val="001E5E"/>
                </a:solidFill>
                <a:latin typeface="Calibri" panose="020F0502020204030204" pitchFamily="34" charset="0"/>
              </a:rPr>
              <a:t>: sindicatos, patronales empresariales, ONG e instituciones sin afán de lucro, gestión de programas de cooperación internacional y para el desarrollo, y a otras asociaciones y organizaciones.</a:t>
            </a:r>
            <a:endParaRPr lang="es-ES" sz="2100" b="0" i="0" u="none" strike="noStrike" baseline="0" dirty="0">
              <a:solidFill>
                <a:srgbClr val="001E5E"/>
              </a:solidFill>
              <a:latin typeface="Calibri" panose="020F0502020204030204" pitchFamily="34" charset="0"/>
            </a:endParaRPr>
          </a:p>
          <a:p>
            <a:pPr marR="4820" algn="just"/>
            <a:r>
              <a:rPr lang="es-ES" sz="2100" b="1" i="0" u="none" strike="noStrike" baseline="0" dirty="0">
                <a:solidFill>
                  <a:srgbClr val="001E5E"/>
                </a:solidFill>
                <a:latin typeface="Calibri" panose="020F0502020204030204" pitchFamily="34" charset="0"/>
              </a:rPr>
              <a:t>- Por </a:t>
            </a:r>
            <a:r>
              <a:rPr lang="es-ES" sz="2100" b="1" i="0" u="none" strike="noStrike" baseline="0" dirty="0">
                <a:solidFill>
                  <a:srgbClr val="7030A0"/>
                </a:solidFill>
                <a:latin typeface="Calibri" panose="020F0502020204030204" pitchFamily="34" charset="0"/>
              </a:rPr>
              <a:t>materias</a:t>
            </a:r>
            <a:r>
              <a:rPr lang="es-ES" sz="2100" b="1" i="0" u="none" strike="noStrike" baseline="0" dirty="0">
                <a:solidFill>
                  <a:srgbClr val="001E5E"/>
                </a:solidFill>
                <a:latin typeface="Calibri" panose="020F0502020204030204" pitchFamily="34" charset="0"/>
              </a:rPr>
              <a:t>: asesoría jurídico-medioambiental, asesoría urbanística y de ordenación del territorio, asesoría sobre derechos de los consumidores, </a:t>
            </a:r>
            <a:r>
              <a:rPr lang="es-ES" sz="2100" b="1" dirty="0">
                <a:solidFill>
                  <a:srgbClr val="001E5E"/>
                </a:solidFill>
                <a:latin typeface="Calibri" panose="020F0502020204030204" pitchFamily="34" charset="0"/>
              </a:rPr>
              <a:t>asesoría fiscal, asesoría mercantil, relaciones laborales, relaciones internacionales, </a:t>
            </a:r>
            <a:r>
              <a:rPr lang="es-ES" sz="2100" b="1" i="0" u="none" strike="noStrike" baseline="0" dirty="0">
                <a:solidFill>
                  <a:srgbClr val="001E5E"/>
                </a:solidFill>
                <a:latin typeface="Calibri" panose="020F0502020204030204" pitchFamily="34" charset="0"/>
              </a:rPr>
              <a:t>comercio electrónico…</a:t>
            </a:r>
            <a:endParaRPr lang="es-ES" sz="2100" dirty="0"/>
          </a:p>
        </p:txBody>
      </p:sp>
    </p:spTree>
    <p:extLst>
      <p:ext uri="{BB962C8B-B14F-4D97-AF65-F5344CB8AC3E}">
        <p14:creationId xmlns:p14="http://schemas.microsoft.com/office/powerpoint/2010/main" val="870604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n 12"/>
          <p:cNvPicPr>
            <a:picLocks noChangeAspect="1"/>
          </p:cNvPicPr>
          <p:nvPr/>
        </p:nvPicPr>
        <p:blipFill>
          <a:blip r:embed="rId2"/>
          <a:stretch>
            <a:fillRect/>
          </a:stretch>
        </p:blipFill>
        <p:spPr>
          <a:xfrm>
            <a:off x="594790" y="280435"/>
            <a:ext cx="11075572" cy="620229"/>
          </a:xfrm>
          <a:prstGeom prst="rect">
            <a:avLst/>
          </a:prstGeom>
        </p:spPr>
      </p:pic>
      <p:sp>
        <p:nvSpPr>
          <p:cNvPr id="2" name="Rectángulo 1"/>
          <p:cNvSpPr/>
          <p:nvPr/>
        </p:nvSpPr>
        <p:spPr>
          <a:xfrm>
            <a:off x="480923" y="1108886"/>
            <a:ext cx="11303306" cy="5293757"/>
          </a:xfrm>
          <a:prstGeom prst="rect">
            <a:avLst/>
          </a:prstGeom>
        </p:spPr>
        <p:txBody>
          <a:bodyPr wrap="square">
            <a:spAutoFit/>
          </a:bodyPr>
          <a:lstStyle/>
          <a:p>
            <a:pPr marR="4800" lvl="0"/>
            <a:r>
              <a:rPr lang="es-ES" sz="2800" b="1" dirty="0">
                <a:solidFill>
                  <a:srgbClr val="002060"/>
                </a:solidFill>
                <a:latin typeface="Calibri" panose="020F0502020204030204" pitchFamily="34" charset="0"/>
              </a:rPr>
              <a:t>GRADUADO/A EN DERECHO</a:t>
            </a:r>
            <a:r>
              <a:rPr lang="es-ES" sz="2800" b="1" dirty="0">
                <a:solidFill>
                  <a:srgbClr val="00AFEF"/>
                </a:solidFill>
                <a:latin typeface="Calibri" panose="020F0502020204030204" pitchFamily="34" charset="0"/>
              </a:rPr>
              <a:t>				        Salidas profesionales </a:t>
            </a:r>
            <a:endParaRPr lang="es-ES" sz="1200" b="1" dirty="0">
              <a:solidFill>
                <a:srgbClr val="00AFEF"/>
              </a:solidFill>
              <a:latin typeface="Calibri" panose="020F0502020204030204" pitchFamily="34" charset="0"/>
            </a:endParaRPr>
          </a:p>
          <a:p>
            <a:pPr marR="4800">
              <a:spcBef>
                <a:spcPts val="600"/>
              </a:spcBef>
            </a:pPr>
            <a:endParaRPr lang="es-ES" sz="1200" b="0" i="0" u="none" strike="noStrike" baseline="0" dirty="0">
              <a:solidFill>
                <a:srgbClr val="00AFEF"/>
              </a:solidFill>
              <a:latin typeface="Calibri" panose="020F0502020204030204" pitchFamily="34" charset="0"/>
            </a:endParaRPr>
          </a:p>
          <a:p>
            <a:pPr marR="26190" algn="just">
              <a:spcBef>
                <a:spcPts val="300"/>
              </a:spcBef>
            </a:pPr>
            <a:r>
              <a:rPr lang="es-ES" sz="2100" b="1" dirty="0">
                <a:solidFill>
                  <a:srgbClr val="001E5E"/>
                </a:solidFill>
                <a:latin typeface="Calibri" panose="020F0502020204030204" pitchFamily="34" charset="0"/>
              </a:rPr>
              <a:t>Mediante </a:t>
            </a:r>
            <a:r>
              <a:rPr lang="es-ES" sz="2100" b="1" dirty="0">
                <a:solidFill>
                  <a:srgbClr val="7030A0"/>
                </a:solidFill>
                <a:latin typeface="Calibri" panose="020F0502020204030204" pitchFamily="34" charset="0"/>
              </a:rPr>
              <a:t>concurso-oposición</a:t>
            </a:r>
            <a:r>
              <a:rPr lang="es-ES" sz="2100" b="1" dirty="0">
                <a:solidFill>
                  <a:srgbClr val="001E5E"/>
                </a:solidFill>
                <a:latin typeface="Calibri" panose="020F0502020204030204" pitchFamily="34" charset="0"/>
              </a:rPr>
              <a:t>, podrás llegar a  desempeñar diversas actividades profesionales:</a:t>
            </a:r>
          </a:p>
          <a:p>
            <a:pPr marR="6590" algn="just">
              <a:spcBef>
                <a:spcPts val="300"/>
              </a:spcBef>
            </a:pPr>
            <a:r>
              <a:rPr lang="es-ES" sz="2100" b="1" dirty="0">
                <a:solidFill>
                  <a:srgbClr val="001E5E"/>
                </a:solidFill>
                <a:latin typeface="Calibri" panose="020F0502020204030204" pitchFamily="34" charset="0"/>
              </a:rPr>
              <a:t>• </a:t>
            </a:r>
            <a:r>
              <a:rPr lang="es-ES" sz="2100" b="1" dirty="0">
                <a:solidFill>
                  <a:srgbClr val="C00000"/>
                </a:solidFill>
                <a:latin typeface="Calibri" panose="020F0502020204030204" pitchFamily="34" charset="0"/>
              </a:rPr>
              <a:t>Funcionario de la Administración de Justicia</a:t>
            </a:r>
            <a:r>
              <a:rPr lang="es-ES" sz="2100" b="1" dirty="0">
                <a:solidFill>
                  <a:srgbClr val="001E5E"/>
                </a:solidFill>
                <a:latin typeface="Calibri" panose="020F0502020204030204" pitchFamily="34" charset="0"/>
              </a:rPr>
              <a:t>: Juez, Fiscal y Secretario (Juzgados de Primera Instancia e Instrucción, Ministerio Fiscal, Tribunales superiores, Secretarios de Juzgado).</a:t>
            </a:r>
            <a:endParaRPr lang="es-ES" sz="2100" dirty="0">
              <a:solidFill>
                <a:srgbClr val="001E5E"/>
              </a:solidFill>
              <a:latin typeface="Calibri" panose="020F0502020204030204" pitchFamily="34" charset="0"/>
            </a:endParaRPr>
          </a:p>
          <a:p>
            <a:pPr marR="114680" algn="just">
              <a:spcBef>
                <a:spcPts val="300"/>
              </a:spcBef>
            </a:pPr>
            <a:r>
              <a:rPr lang="es-ES" sz="2100" b="1" dirty="0">
                <a:solidFill>
                  <a:srgbClr val="001E5E"/>
                </a:solidFill>
                <a:latin typeface="Calibri" panose="020F0502020204030204" pitchFamily="34" charset="0"/>
              </a:rPr>
              <a:t>• </a:t>
            </a:r>
            <a:r>
              <a:rPr lang="es-ES" sz="2100" b="1" dirty="0">
                <a:solidFill>
                  <a:srgbClr val="C00000"/>
                </a:solidFill>
                <a:latin typeface="Calibri" panose="020F0502020204030204" pitchFamily="34" charset="0"/>
              </a:rPr>
              <a:t>Notario</a:t>
            </a:r>
            <a:r>
              <a:rPr lang="es-ES" sz="2100" b="1" dirty="0">
                <a:solidFill>
                  <a:srgbClr val="001E5E"/>
                </a:solidFill>
                <a:latin typeface="Calibri" panose="020F0502020204030204" pitchFamily="34" charset="0"/>
              </a:rPr>
              <a:t>,</a:t>
            </a:r>
            <a:r>
              <a:rPr lang="es-ES" sz="2100" b="1" dirty="0">
                <a:solidFill>
                  <a:srgbClr val="C00000"/>
                </a:solidFill>
                <a:latin typeface="Calibri" panose="020F0502020204030204" pitchFamily="34" charset="0"/>
              </a:rPr>
              <a:t> Registrador de la Propiedad</a:t>
            </a:r>
            <a:r>
              <a:rPr lang="es-ES" sz="2100" b="1" dirty="0">
                <a:solidFill>
                  <a:srgbClr val="001E5E"/>
                </a:solidFill>
                <a:latin typeface="Calibri" panose="020F0502020204030204" pitchFamily="34" charset="0"/>
              </a:rPr>
              <a:t>.</a:t>
            </a:r>
          </a:p>
          <a:p>
            <a:pPr marR="6590" algn="just">
              <a:spcBef>
                <a:spcPts val="300"/>
              </a:spcBef>
            </a:pPr>
            <a:r>
              <a:rPr lang="es-ES" sz="2100" b="1" dirty="0">
                <a:solidFill>
                  <a:srgbClr val="001E5E"/>
                </a:solidFill>
                <a:latin typeface="Calibri" panose="020F0502020204030204" pitchFamily="34" charset="0"/>
              </a:rPr>
              <a:t>• </a:t>
            </a:r>
            <a:r>
              <a:rPr lang="es-ES" sz="2100" b="1" dirty="0">
                <a:solidFill>
                  <a:srgbClr val="C00000"/>
                </a:solidFill>
                <a:latin typeface="Calibri" panose="020F0502020204030204" pitchFamily="34" charset="0"/>
              </a:rPr>
              <a:t>Funcionario de las Administraciones Públicas (Escala Superior)</a:t>
            </a:r>
            <a:r>
              <a:rPr lang="es-ES" sz="2100" b="1" dirty="0">
                <a:solidFill>
                  <a:srgbClr val="001E5E"/>
                </a:solidFill>
                <a:latin typeface="Calibri" panose="020F0502020204030204" pitchFamily="34" charset="0"/>
              </a:rPr>
              <a:t>: Abogado del Estado, Técnico de la Administración, Secretario de Ayuntamiento, Inspector de Hacienda, Inspector de Trabajo, etc.</a:t>
            </a:r>
          </a:p>
          <a:p>
            <a:pPr marR="6590" algn="just">
              <a:spcBef>
                <a:spcPts val="300"/>
              </a:spcBef>
            </a:pPr>
            <a:r>
              <a:rPr lang="es-ES" sz="2100" b="1" dirty="0">
                <a:solidFill>
                  <a:srgbClr val="001E5E"/>
                </a:solidFill>
                <a:latin typeface="Calibri" panose="020F0502020204030204" pitchFamily="34" charset="0"/>
              </a:rPr>
              <a:t>• </a:t>
            </a:r>
            <a:r>
              <a:rPr lang="es-ES" sz="2100" b="1" dirty="0">
                <a:solidFill>
                  <a:srgbClr val="C00000"/>
                </a:solidFill>
                <a:latin typeface="Calibri" panose="020F0502020204030204" pitchFamily="34" charset="0"/>
              </a:rPr>
              <a:t>Funcionario de Administraciones Públicas (Escala Media)</a:t>
            </a:r>
            <a:r>
              <a:rPr lang="es-ES" sz="2100" b="1" dirty="0">
                <a:solidFill>
                  <a:srgbClr val="001E5E"/>
                </a:solidFill>
                <a:latin typeface="Calibri" panose="020F0502020204030204" pitchFamily="34" charset="0"/>
              </a:rPr>
              <a:t> a escala nacional, autonómica o local.</a:t>
            </a:r>
          </a:p>
          <a:p>
            <a:pPr marR="6590" algn="just">
              <a:spcBef>
                <a:spcPts val="300"/>
              </a:spcBef>
            </a:pPr>
            <a:r>
              <a:rPr lang="es-ES" sz="2100" b="1" dirty="0">
                <a:solidFill>
                  <a:srgbClr val="001E5E"/>
                </a:solidFill>
                <a:latin typeface="Calibri" panose="020F0502020204030204" pitchFamily="34" charset="0"/>
              </a:rPr>
              <a:t>• </a:t>
            </a:r>
            <a:r>
              <a:rPr lang="es-ES" sz="2100" b="1" dirty="0">
                <a:solidFill>
                  <a:srgbClr val="C00000"/>
                </a:solidFill>
                <a:latin typeface="Calibri" panose="020F0502020204030204" pitchFamily="34" charset="0"/>
              </a:rPr>
              <a:t>Funcionario de Organizaciones Internacionales</a:t>
            </a:r>
            <a:r>
              <a:rPr lang="es-ES" sz="2100" b="1" dirty="0">
                <a:solidFill>
                  <a:srgbClr val="001E5E"/>
                </a:solidFill>
                <a:latin typeface="Calibri" panose="020F0502020204030204" pitchFamily="34" charset="0"/>
              </a:rPr>
              <a:t>, tanto de la Unión Europea como de otros organismos e instituciones mundiales.</a:t>
            </a:r>
          </a:p>
          <a:p>
            <a:pPr marR="32110" algn="just">
              <a:spcBef>
                <a:spcPts val="300"/>
              </a:spcBef>
            </a:pPr>
            <a:r>
              <a:rPr lang="es-ES" sz="2100" b="1" dirty="0">
                <a:solidFill>
                  <a:srgbClr val="001E5E"/>
                </a:solidFill>
                <a:latin typeface="Calibri" panose="020F0502020204030204" pitchFamily="34" charset="0"/>
              </a:rPr>
              <a:t>• </a:t>
            </a:r>
            <a:r>
              <a:rPr lang="es-ES" sz="2100" b="1" dirty="0">
                <a:solidFill>
                  <a:srgbClr val="C00000"/>
                </a:solidFill>
                <a:latin typeface="Calibri" panose="020F0502020204030204" pitchFamily="34" charset="0"/>
              </a:rPr>
              <a:t>Funcionario de la Enseñanza</a:t>
            </a:r>
            <a:r>
              <a:rPr lang="es-ES" sz="2100" b="1" dirty="0">
                <a:solidFill>
                  <a:srgbClr val="001E5E"/>
                </a:solidFill>
                <a:latin typeface="Calibri" panose="020F0502020204030204" pitchFamily="34" charset="0"/>
              </a:rPr>
              <a:t>: Catedrático o Profesor Titular de Universidad, o de Enseñanzas Medias.</a:t>
            </a:r>
          </a:p>
          <a:p>
            <a:pPr marR="6590" algn="just">
              <a:spcBef>
                <a:spcPts val="300"/>
              </a:spcBef>
            </a:pPr>
            <a:r>
              <a:rPr lang="es-ES" sz="2100" b="1" dirty="0">
                <a:solidFill>
                  <a:srgbClr val="001E5E"/>
                </a:solidFill>
                <a:latin typeface="Calibri" panose="020F0502020204030204" pitchFamily="34" charset="0"/>
              </a:rPr>
              <a:t>• </a:t>
            </a:r>
            <a:r>
              <a:rPr lang="es-ES" sz="2100" b="1" dirty="0">
                <a:solidFill>
                  <a:srgbClr val="C00000"/>
                </a:solidFill>
                <a:latin typeface="Calibri" panose="020F0502020204030204" pitchFamily="34" charset="0"/>
              </a:rPr>
              <a:t>Acceso a la Carrera Diplomática</a:t>
            </a:r>
            <a:r>
              <a:rPr lang="es-ES" sz="2100" b="1" dirty="0">
                <a:solidFill>
                  <a:srgbClr val="001E5E"/>
                </a:solidFill>
                <a:latin typeface="Calibri" panose="020F0502020204030204" pitchFamily="34" charset="0"/>
              </a:rPr>
              <a:t>, a través del proceso selectivo que convoque el </a:t>
            </a:r>
            <a:r>
              <a:rPr lang="es-ES" sz="2100" b="1" dirty="0">
                <a:solidFill>
                  <a:srgbClr val="6E2E9F"/>
                </a:solidFill>
                <a:latin typeface="Calibri" panose="020F0502020204030204" pitchFamily="34" charset="0"/>
              </a:rPr>
              <a:t>Ministerio de Asuntos Exteriores, Unión Europea y Cooperación </a:t>
            </a:r>
            <a:r>
              <a:rPr lang="es-ES" sz="2100" b="1" dirty="0">
                <a:solidFill>
                  <a:srgbClr val="001E5E"/>
                </a:solidFill>
                <a:latin typeface="Calibri" panose="020F0502020204030204" pitchFamily="34" charset="0"/>
              </a:rPr>
              <a:t>en su momento.</a:t>
            </a:r>
            <a:endParaRPr lang="es-ES" sz="2100" b="1" i="0" u="none" strike="noStrike" baseline="0" dirty="0">
              <a:solidFill>
                <a:srgbClr val="001E5E"/>
              </a:solidFill>
              <a:latin typeface="Calibri" panose="020F0502020204030204" pitchFamily="34" charset="0"/>
            </a:endParaRPr>
          </a:p>
        </p:txBody>
      </p:sp>
    </p:spTree>
    <p:extLst>
      <p:ext uri="{BB962C8B-B14F-4D97-AF65-F5344CB8AC3E}">
        <p14:creationId xmlns:p14="http://schemas.microsoft.com/office/powerpoint/2010/main" val="491916229"/>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702</TotalTime>
  <Words>2676</Words>
  <Application>Microsoft Office PowerPoint</Application>
  <PresentationFormat>Panorámica</PresentationFormat>
  <Paragraphs>122</Paragraphs>
  <Slides>22</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22</vt:i4>
      </vt:variant>
    </vt:vector>
  </HeadingPairs>
  <TitlesOfParts>
    <vt:vector size="27" baseType="lpstr">
      <vt:lpstr>Arial</vt:lpstr>
      <vt:lpstr>Calibri</vt:lpstr>
      <vt:lpstr>Calibri Light</vt:lpstr>
      <vt:lpstr>Times New Roman</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Universidad de Málaga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UMA</dc:creator>
  <cp:lastModifiedBy>Gema Reca Osuna</cp:lastModifiedBy>
  <cp:revision>246</cp:revision>
  <dcterms:created xsi:type="dcterms:W3CDTF">2020-01-09T10:58:25Z</dcterms:created>
  <dcterms:modified xsi:type="dcterms:W3CDTF">2022-10-11T07:20:41Z</dcterms:modified>
</cp:coreProperties>
</file>